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1" r:id="rId5"/>
    <p:sldId id="257" r:id="rId6"/>
    <p:sldId id="258" r:id="rId7"/>
    <p:sldId id="259" r:id="rId8"/>
    <p:sldId id="270" r:id="rId9"/>
    <p:sldId id="273" r:id="rId10"/>
    <p:sldId id="260" r:id="rId11"/>
    <p:sldId id="261" r:id="rId12"/>
    <p:sldId id="262" r:id="rId13"/>
    <p:sldId id="287" r:id="rId14"/>
    <p:sldId id="282" r:id="rId15"/>
    <p:sldId id="263" r:id="rId16"/>
    <p:sldId id="264" r:id="rId17"/>
    <p:sldId id="274" r:id="rId18"/>
    <p:sldId id="266" r:id="rId19"/>
    <p:sldId id="275" r:id="rId20"/>
    <p:sldId id="276" r:id="rId21"/>
    <p:sldId id="277" r:id="rId22"/>
    <p:sldId id="278" r:id="rId23"/>
    <p:sldId id="279" r:id="rId24"/>
    <p:sldId id="280" r:id="rId25"/>
    <p:sldId id="272" r:id="rId26"/>
    <p:sldId id="267" r:id="rId27"/>
    <p:sldId id="284" r:id="rId28"/>
    <p:sldId id="285" r:id="rId29"/>
    <p:sldId id="286" r:id="rId30"/>
    <p:sldId id="268" r:id="rId31"/>
    <p:sldId id="283" r:id="rId32"/>
    <p:sldId id="26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8.4560379975003097E-2"/>
          <c:y val="0.1901738845144357"/>
          <c:w val="0.87274365722494851"/>
          <c:h val="0.65183253135024788"/>
        </c:manualLayout>
      </c:layout>
      <c:lineChart>
        <c:grouping val="standard"/>
        <c:varyColors val="0"/>
        <c:ser>
          <c:idx val="0"/>
          <c:order val="0"/>
          <c:tx>
            <c:strRef>
              <c:f>'[Unit_Labor_Cost_Data.xlsx]ULC NFB'!$I$1</c:f>
              <c:strCache>
                <c:ptCount val="1"/>
                <c:pt idx="0">
                  <c:v>ULC-NFB</c:v>
                </c:pt>
              </c:strCache>
            </c:strRef>
          </c:tx>
          <c:marker>
            <c:symbol val="none"/>
          </c:marker>
          <c:cat>
            <c:numRef>
              <c:f>'[Unit_Labor_Cost_Data.xlsx]ULC NFB'!$H$2:$H$79</c:f>
              <c:numCache>
                <c:formatCode>General</c:formatCode>
                <c:ptCount val="78"/>
                <c:pt idx="0">
                  <c:v>1992</c:v>
                </c:pt>
                <c:pt idx="4">
                  <c:v>1993</c:v>
                </c:pt>
                <c:pt idx="8">
                  <c:v>1994</c:v>
                </c:pt>
                <c:pt idx="12">
                  <c:v>1995</c:v>
                </c:pt>
                <c:pt idx="16">
                  <c:v>1996</c:v>
                </c:pt>
                <c:pt idx="20">
                  <c:v>1997</c:v>
                </c:pt>
                <c:pt idx="24">
                  <c:v>1998</c:v>
                </c:pt>
                <c:pt idx="28">
                  <c:v>1999</c:v>
                </c:pt>
                <c:pt idx="32">
                  <c:v>2000</c:v>
                </c:pt>
                <c:pt idx="36">
                  <c:v>2001</c:v>
                </c:pt>
                <c:pt idx="40">
                  <c:v>2002</c:v>
                </c:pt>
                <c:pt idx="44">
                  <c:v>2003</c:v>
                </c:pt>
                <c:pt idx="48">
                  <c:v>2004</c:v>
                </c:pt>
                <c:pt idx="52">
                  <c:v>2005</c:v>
                </c:pt>
                <c:pt idx="56">
                  <c:v>2006</c:v>
                </c:pt>
                <c:pt idx="60">
                  <c:v>2007</c:v>
                </c:pt>
                <c:pt idx="64">
                  <c:v>2008</c:v>
                </c:pt>
                <c:pt idx="68">
                  <c:v>2009</c:v>
                </c:pt>
                <c:pt idx="72">
                  <c:v>2010</c:v>
                </c:pt>
                <c:pt idx="76">
                  <c:v>2011</c:v>
                </c:pt>
              </c:numCache>
            </c:numRef>
          </c:cat>
          <c:val>
            <c:numRef>
              <c:f>'[Unit_Labor_Cost_Data.xlsx]ULC NFB'!$I$2:$I$79</c:f>
              <c:numCache>
                <c:formatCode>General</c:formatCode>
                <c:ptCount val="78"/>
                <c:pt idx="0">
                  <c:v>83.480999999999995</c:v>
                </c:pt>
                <c:pt idx="1">
                  <c:v>83.536000000000001</c:v>
                </c:pt>
                <c:pt idx="2">
                  <c:v>83.966999999999999</c:v>
                </c:pt>
                <c:pt idx="3">
                  <c:v>83.635000000000005</c:v>
                </c:pt>
                <c:pt idx="4">
                  <c:v>84.391000000000005</c:v>
                </c:pt>
                <c:pt idx="5">
                  <c:v>85.073999999999998</c:v>
                </c:pt>
                <c:pt idx="6">
                  <c:v>85.122</c:v>
                </c:pt>
                <c:pt idx="7">
                  <c:v>84.873000000000005</c:v>
                </c:pt>
                <c:pt idx="8">
                  <c:v>85.387</c:v>
                </c:pt>
                <c:pt idx="9">
                  <c:v>85.332999999999998</c:v>
                </c:pt>
                <c:pt idx="10">
                  <c:v>85.81</c:v>
                </c:pt>
                <c:pt idx="11">
                  <c:v>85.51</c:v>
                </c:pt>
                <c:pt idx="12">
                  <c:v>86.456000000000003</c:v>
                </c:pt>
                <c:pt idx="13">
                  <c:v>86.8</c:v>
                </c:pt>
                <c:pt idx="14">
                  <c:v>87.201999999999998</c:v>
                </c:pt>
                <c:pt idx="15">
                  <c:v>87.316000000000003</c:v>
                </c:pt>
                <c:pt idx="16">
                  <c:v>87.391999999999996</c:v>
                </c:pt>
                <c:pt idx="17">
                  <c:v>87.251000000000005</c:v>
                </c:pt>
                <c:pt idx="18">
                  <c:v>87.600999999999999</c:v>
                </c:pt>
                <c:pt idx="19">
                  <c:v>87.897000000000006</c:v>
                </c:pt>
                <c:pt idx="20">
                  <c:v>88.760999999999996</c:v>
                </c:pt>
                <c:pt idx="21">
                  <c:v>88.427999999999997</c:v>
                </c:pt>
                <c:pt idx="22">
                  <c:v>88.582999999999998</c:v>
                </c:pt>
                <c:pt idx="23">
                  <c:v>89.808999999999997</c:v>
                </c:pt>
                <c:pt idx="24">
                  <c:v>91.007000000000005</c:v>
                </c:pt>
                <c:pt idx="25">
                  <c:v>91.686000000000007</c:v>
                </c:pt>
                <c:pt idx="26">
                  <c:v>91.899000000000001</c:v>
                </c:pt>
                <c:pt idx="27">
                  <c:v>91.533000000000001</c:v>
                </c:pt>
                <c:pt idx="28">
                  <c:v>92.207999999999998</c:v>
                </c:pt>
                <c:pt idx="29">
                  <c:v>92.33</c:v>
                </c:pt>
                <c:pt idx="30">
                  <c:v>92.343999999999994</c:v>
                </c:pt>
                <c:pt idx="31">
                  <c:v>92.703999999999994</c:v>
                </c:pt>
                <c:pt idx="32">
                  <c:v>96.495000000000005</c:v>
                </c:pt>
                <c:pt idx="33">
                  <c:v>94.665000000000006</c:v>
                </c:pt>
                <c:pt idx="34">
                  <c:v>96.631</c:v>
                </c:pt>
                <c:pt idx="35">
                  <c:v>96.254000000000005</c:v>
                </c:pt>
                <c:pt idx="36">
                  <c:v>98.78</c:v>
                </c:pt>
                <c:pt idx="37">
                  <c:v>97.325999999999993</c:v>
                </c:pt>
                <c:pt idx="38">
                  <c:v>97.058999999999997</c:v>
                </c:pt>
                <c:pt idx="39">
                  <c:v>96.652000000000001</c:v>
                </c:pt>
                <c:pt idx="40">
                  <c:v>95.634</c:v>
                </c:pt>
                <c:pt idx="41">
                  <c:v>96.432000000000002</c:v>
                </c:pt>
                <c:pt idx="42">
                  <c:v>96.046000000000006</c:v>
                </c:pt>
                <c:pt idx="43">
                  <c:v>96.56</c:v>
                </c:pt>
                <c:pt idx="44">
                  <c:v>97.22</c:v>
                </c:pt>
                <c:pt idx="45">
                  <c:v>97.552999999999997</c:v>
                </c:pt>
                <c:pt idx="46">
                  <c:v>96.686999999999998</c:v>
                </c:pt>
                <c:pt idx="47">
                  <c:v>97.114999999999995</c:v>
                </c:pt>
                <c:pt idx="48">
                  <c:v>96.504999999999995</c:v>
                </c:pt>
                <c:pt idx="49">
                  <c:v>97.072000000000003</c:v>
                </c:pt>
                <c:pt idx="50">
                  <c:v>98.459000000000003</c:v>
                </c:pt>
                <c:pt idx="51">
                  <c:v>99.108999999999995</c:v>
                </c:pt>
                <c:pt idx="52">
                  <c:v>98.867000000000004</c:v>
                </c:pt>
                <c:pt idx="53">
                  <c:v>99.716999999999999</c:v>
                </c:pt>
                <c:pt idx="54">
                  <c:v>100.36799999999999</c:v>
                </c:pt>
                <c:pt idx="55">
                  <c:v>101.014</c:v>
                </c:pt>
                <c:pt idx="56">
                  <c:v>101.729</c:v>
                </c:pt>
                <c:pt idx="57">
                  <c:v>102.04600000000001</c:v>
                </c:pt>
                <c:pt idx="58">
                  <c:v>102.943</c:v>
                </c:pt>
                <c:pt idx="59">
                  <c:v>104.66</c:v>
                </c:pt>
                <c:pt idx="60">
                  <c:v>105.68300000000001</c:v>
                </c:pt>
                <c:pt idx="61">
                  <c:v>105.193</c:v>
                </c:pt>
                <c:pt idx="62">
                  <c:v>104.682</c:v>
                </c:pt>
                <c:pt idx="63">
                  <c:v>105.8</c:v>
                </c:pt>
                <c:pt idx="64">
                  <c:v>108.027</c:v>
                </c:pt>
                <c:pt idx="65">
                  <c:v>107.08799999999999</c:v>
                </c:pt>
                <c:pt idx="66">
                  <c:v>108.21</c:v>
                </c:pt>
                <c:pt idx="67">
                  <c:v>109.71599999999999</c:v>
                </c:pt>
                <c:pt idx="68">
                  <c:v>107.40300000000001</c:v>
                </c:pt>
                <c:pt idx="69">
                  <c:v>107.361</c:v>
                </c:pt>
                <c:pt idx="70">
                  <c:v>106.53</c:v>
                </c:pt>
                <c:pt idx="71">
                  <c:v>105.48699999999999</c:v>
                </c:pt>
                <c:pt idx="72">
                  <c:v>105.152</c:v>
                </c:pt>
                <c:pt idx="73">
                  <c:v>106</c:v>
                </c:pt>
                <c:pt idx="74">
                  <c:v>105.617</c:v>
                </c:pt>
                <c:pt idx="75">
                  <c:v>105.247</c:v>
                </c:pt>
                <c:pt idx="76">
                  <c:v>108.105</c:v>
                </c:pt>
                <c:pt idx="77">
                  <c:v>107.739</c:v>
                </c:pt>
              </c:numCache>
            </c:numRef>
          </c:val>
          <c:smooth val="0"/>
        </c:ser>
        <c:dLbls>
          <c:showLegendKey val="0"/>
          <c:showVal val="0"/>
          <c:showCatName val="0"/>
          <c:showSerName val="0"/>
          <c:showPercent val="0"/>
          <c:showBubbleSize val="0"/>
        </c:dLbls>
        <c:marker val="1"/>
        <c:smooth val="0"/>
        <c:axId val="45827584"/>
        <c:axId val="45829120"/>
      </c:lineChart>
      <c:catAx>
        <c:axId val="45827584"/>
        <c:scaling>
          <c:orientation val="minMax"/>
        </c:scaling>
        <c:delete val="0"/>
        <c:axPos val="b"/>
        <c:numFmt formatCode="General" sourceLinked="1"/>
        <c:majorTickMark val="out"/>
        <c:minorTickMark val="none"/>
        <c:tickLblPos val="nextTo"/>
        <c:crossAx val="45829120"/>
        <c:crosses val="autoZero"/>
        <c:auto val="1"/>
        <c:lblAlgn val="ctr"/>
        <c:lblOffset val="100"/>
        <c:noMultiLvlLbl val="0"/>
      </c:catAx>
      <c:valAx>
        <c:axId val="45829120"/>
        <c:scaling>
          <c:orientation val="minMax"/>
          <c:min val="80"/>
        </c:scaling>
        <c:delete val="0"/>
        <c:axPos val="l"/>
        <c:majorGridlines/>
        <c:numFmt formatCode="General" sourceLinked="1"/>
        <c:majorTickMark val="out"/>
        <c:minorTickMark val="none"/>
        <c:tickLblPos val="nextTo"/>
        <c:crossAx val="458275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9713820983644648E-2"/>
          <c:y val="0.18674407224520664"/>
          <c:w val="0.89195848874153894"/>
          <c:h val="0.67173979169474229"/>
        </c:manualLayout>
      </c:layout>
      <c:lineChart>
        <c:grouping val="standard"/>
        <c:varyColors val="0"/>
        <c:ser>
          <c:idx val="1"/>
          <c:order val="0"/>
          <c:tx>
            <c:strRef>
              <c:f>'[Unit_Labor_Cost_Data.xlsx]ULC M'!$I$3</c:f>
              <c:strCache>
                <c:ptCount val="1"/>
                <c:pt idx="0">
                  <c:v>ULC-M</c:v>
                </c:pt>
              </c:strCache>
            </c:strRef>
          </c:tx>
          <c:marker>
            <c:symbol val="none"/>
          </c:marker>
          <c:cat>
            <c:numRef>
              <c:f>'[Unit_Labor_Cost_Data.xlsx]ULC M'!$H$4:$H$81</c:f>
              <c:numCache>
                <c:formatCode>General</c:formatCode>
                <c:ptCount val="78"/>
                <c:pt idx="0">
                  <c:v>1992</c:v>
                </c:pt>
                <c:pt idx="4">
                  <c:v>1993</c:v>
                </c:pt>
                <c:pt idx="8">
                  <c:v>1994</c:v>
                </c:pt>
                <c:pt idx="12">
                  <c:v>1995</c:v>
                </c:pt>
                <c:pt idx="16">
                  <c:v>1996</c:v>
                </c:pt>
                <c:pt idx="20">
                  <c:v>1997</c:v>
                </c:pt>
                <c:pt idx="24">
                  <c:v>1998</c:v>
                </c:pt>
                <c:pt idx="28">
                  <c:v>1999</c:v>
                </c:pt>
                <c:pt idx="32">
                  <c:v>2000</c:v>
                </c:pt>
                <c:pt idx="36">
                  <c:v>2001</c:v>
                </c:pt>
                <c:pt idx="40">
                  <c:v>2002</c:v>
                </c:pt>
                <c:pt idx="44">
                  <c:v>2003</c:v>
                </c:pt>
                <c:pt idx="48">
                  <c:v>2004</c:v>
                </c:pt>
                <c:pt idx="52">
                  <c:v>2005</c:v>
                </c:pt>
                <c:pt idx="56">
                  <c:v>2006</c:v>
                </c:pt>
                <c:pt idx="60">
                  <c:v>2007</c:v>
                </c:pt>
                <c:pt idx="64">
                  <c:v>2008</c:v>
                </c:pt>
                <c:pt idx="68">
                  <c:v>2009</c:v>
                </c:pt>
                <c:pt idx="72">
                  <c:v>2010</c:v>
                </c:pt>
                <c:pt idx="76">
                  <c:v>2011</c:v>
                </c:pt>
              </c:numCache>
            </c:numRef>
          </c:cat>
          <c:val>
            <c:numRef>
              <c:f>'[Unit_Labor_Cost_Data.xlsx]ULC M'!$I$4:$I$81</c:f>
              <c:numCache>
                <c:formatCode>General</c:formatCode>
                <c:ptCount val="78"/>
                <c:pt idx="0">
                  <c:v>107.023</c:v>
                </c:pt>
                <c:pt idx="1">
                  <c:v>106.631</c:v>
                </c:pt>
                <c:pt idx="2">
                  <c:v>106.465</c:v>
                </c:pt>
                <c:pt idx="3">
                  <c:v>106.44</c:v>
                </c:pt>
                <c:pt idx="4">
                  <c:v>105.556</c:v>
                </c:pt>
                <c:pt idx="5">
                  <c:v>106.20099999999999</c:v>
                </c:pt>
                <c:pt idx="6">
                  <c:v>106.93600000000001</c:v>
                </c:pt>
                <c:pt idx="7">
                  <c:v>106.601</c:v>
                </c:pt>
                <c:pt idx="8">
                  <c:v>106.40300000000001</c:v>
                </c:pt>
                <c:pt idx="9">
                  <c:v>105.155</c:v>
                </c:pt>
                <c:pt idx="10">
                  <c:v>105.11799999999999</c:v>
                </c:pt>
                <c:pt idx="11">
                  <c:v>104.551</c:v>
                </c:pt>
                <c:pt idx="12">
                  <c:v>101.996</c:v>
                </c:pt>
                <c:pt idx="13">
                  <c:v>102.321</c:v>
                </c:pt>
                <c:pt idx="14">
                  <c:v>102.569</c:v>
                </c:pt>
                <c:pt idx="15">
                  <c:v>102.376</c:v>
                </c:pt>
                <c:pt idx="16">
                  <c:v>100.947</c:v>
                </c:pt>
                <c:pt idx="17">
                  <c:v>100.747</c:v>
                </c:pt>
                <c:pt idx="18">
                  <c:v>100.057</c:v>
                </c:pt>
                <c:pt idx="19">
                  <c:v>99.902000000000001</c:v>
                </c:pt>
                <c:pt idx="20">
                  <c:v>98.247</c:v>
                </c:pt>
                <c:pt idx="21">
                  <c:v>97.885000000000005</c:v>
                </c:pt>
                <c:pt idx="22">
                  <c:v>96.968000000000004</c:v>
                </c:pt>
                <c:pt idx="23">
                  <c:v>97.13</c:v>
                </c:pt>
                <c:pt idx="24">
                  <c:v>97.707999999999998</c:v>
                </c:pt>
                <c:pt idx="25">
                  <c:v>98.623000000000005</c:v>
                </c:pt>
                <c:pt idx="26">
                  <c:v>98.552999999999997</c:v>
                </c:pt>
                <c:pt idx="27">
                  <c:v>97.927999999999997</c:v>
                </c:pt>
                <c:pt idx="28">
                  <c:v>97.659000000000006</c:v>
                </c:pt>
                <c:pt idx="29">
                  <c:v>97.290999999999997</c:v>
                </c:pt>
                <c:pt idx="30">
                  <c:v>98.215999999999994</c:v>
                </c:pt>
                <c:pt idx="31">
                  <c:v>97.924999999999997</c:v>
                </c:pt>
                <c:pt idx="32">
                  <c:v>100.956</c:v>
                </c:pt>
                <c:pt idx="33">
                  <c:v>99.465000000000003</c:v>
                </c:pt>
                <c:pt idx="34">
                  <c:v>101.751</c:v>
                </c:pt>
                <c:pt idx="35">
                  <c:v>101.476</c:v>
                </c:pt>
                <c:pt idx="36">
                  <c:v>102.64700000000001</c:v>
                </c:pt>
                <c:pt idx="37">
                  <c:v>102.873</c:v>
                </c:pt>
                <c:pt idx="38">
                  <c:v>103.01600000000001</c:v>
                </c:pt>
                <c:pt idx="39">
                  <c:v>102.879</c:v>
                </c:pt>
                <c:pt idx="40">
                  <c:v>102.06399999999999</c:v>
                </c:pt>
                <c:pt idx="41">
                  <c:v>101.53</c:v>
                </c:pt>
                <c:pt idx="42">
                  <c:v>100.599</c:v>
                </c:pt>
                <c:pt idx="43">
                  <c:v>100.70399999999999</c:v>
                </c:pt>
                <c:pt idx="44">
                  <c:v>101.96599999999999</c:v>
                </c:pt>
                <c:pt idx="45">
                  <c:v>102.785</c:v>
                </c:pt>
                <c:pt idx="46">
                  <c:v>102.425</c:v>
                </c:pt>
                <c:pt idx="47">
                  <c:v>104.29300000000001</c:v>
                </c:pt>
                <c:pt idx="48">
                  <c:v>99.983999999999995</c:v>
                </c:pt>
                <c:pt idx="49">
                  <c:v>101.10599999999999</c:v>
                </c:pt>
                <c:pt idx="50">
                  <c:v>102.639</c:v>
                </c:pt>
                <c:pt idx="51">
                  <c:v>101.81699999999999</c:v>
                </c:pt>
                <c:pt idx="52">
                  <c:v>99.468000000000004</c:v>
                </c:pt>
                <c:pt idx="53">
                  <c:v>99.768000000000001</c:v>
                </c:pt>
                <c:pt idx="54">
                  <c:v>100.895</c:v>
                </c:pt>
                <c:pt idx="55">
                  <c:v>99.866</c:v>
                </c:pt>
                <c:pt idx="56">
                  <c:v>101.27</c:v>
                </c:pt>
                <c:pt idx="57">
                  <c:v>100.79900000000001</c:v>
                </c:pt>
                <c:pt idx="58">
                  <c:v>100.396</c:v>
                </c:pt>
                <c:pt idx="59">
                  <c:v>101.91</c:v>
                </c:pt>
                <c:pt idx="60">
                  <c:v>101.631</c:v>
                </c:pt>
                <c:pt idx="61">
                  <c:v>100.26600000000001</c:v>
                </c:pt>
                <c:pt idx="62">
                  <c:v>99.625</c:v>
                </c:pt>
                <c:pt idx="63">
                  <c:v>100.31</c:v>
                </c:pt>
                <c:pt idx="64">
                  <c:v>101.645</c:v>
                </c:pt>
                <c:pt idx="65">
                  <c:v>103.46</c:v>
                </c:pt>
                <c:pt idx="66">
                  <c:v>106.26300000000001</c:v>
                </c:pt>
                <c:pt idx="67">
                  <c:v>110.545</c:v>
                </c:pt>
                <c:pt idx="68">
                  <c:v>110.988</c:v>
                </c:pt>
                <c:pt idx="69">
                  <c:v>111.384</c:v>
                </c:pt>
                <c:pt idx="70">
                  <c:v>108.408</c:v>
                </c:pt>
                <c:pt idx="71">
                  <c:v>107.366</c:v>
                </c:pt>
                <c:pt idx="72">
                  <c:v>104.928</c:v>
                </c:pt>
                <c:pt idx="73">
                  <c:v>103.98099999999999</c:v>
                </c:pt>
                <c:pt idx="74">
                  <c:v>103.911</c:v>
                </c:pt>
                <c:pt idx="75">
                  <c:v>103.506</c:v>
                </c:pt>
                <c:pt idx="76">
                  <c:v>105.393</c:v>
                </c:pt>
                <c:pt idx="77">
                  <c:v>105.295</c:v>
                </c:pt>
              </c:numCache>
            </c:numRef>
          </c:val>
          <c:smooth val="0"/>
        </c:ser>
        <c:dLbls>
          <c:showLegendKey val="0"/>
          <c:showVal val="0"/>
          <c:showCatName val="0"/>
          <c:showSerName val="0"/>
          <c:showPercent val="0"/>
          <c:showBubbleSize val="0"/>
        </c:dLbls>
        <c:marker val="1"/>
        <c:smooth val="0"/>
        <c:axId val="45845120"/>
        <c:axId val="45859200"/>
      </c:lineChart>
      <c:catAx>
        <c:axId val="45845120"/>
        <c:scaling>
          <c:orientation val="minMax"/>
        </c:scaling>
        <c:delete val="0"/>
        <c:axPos val="b"/>
        <c:numFmt formatCode="General" sourceLinked="1"/>
        <c:majorTickMark val="out"/>
        <c:minorTickMark val="none"/>
        <c:tickLblPos val="nextTo"/>
        <c:txPr>
          <a:bodyPr rot="-1800000"/>
          <a:lstStyle/>
          <a:p>
            <a:pPr>
              <a:defRPr/>
            </a:pPr>
            <a:endParaRPr lang="en-US"/>
          </a:p>
        </c:txPr>
        <c:crossAx val="45859200"/>
        <c:crosses val="autoZero"/>
        <c:auto val="1"/>
        <c:lblAlgn val="ctr"/>
        <c:lblOffset val="100"/>
        <c:noMultiLvlLbl val="0"/>
      </c:catAx>
      <c:valAx>
        <c:axId val="45859200"/>
        <c:scaling>
          <c:orientation val="minMax"/>
          <c:max val="120"/>
          <c:min val="80"/>
        </c:scaling>
        <c:delete val="0"/>
        <c:axPos val="l"/>
        <c:majorGridlines/>
        <c:numFmt formatCode="General" sourceLinked="1"/>
        <c:majorTickMark val="out"/>
        <c:minorTickMark val="none"/>
        <c:tickLblPos val="nextTo"/>
        <c:crossAx val="458451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'Job Gains by Industry'!$A$2:$B$2</c:f>
              <c:strCache>
                <c:ptCount val="1"/>
                <c:pt idx="0">
                  <c:v>Goods Producing Net Gain</c:v>
                </c:pt>
              </c:strCache>
            </c:strRef>
          </c:tx>
          <c:marker>
            <c:symbol val="none"/>
          </c:marker>
          <c:cat>
            <c:strRef>
              <c:f>'Job Gains by Industry'!$C$1:$R$1</c:f>
              <c:strCache>
                <c:ptCount val="16"/>
                <c:pt idx="0">
                  <c:v>Qtr4 2007</c:v>
                </c:pt>
                <c:pt idx="1">
                  <c:v>Qtr1 2008</c:v>
                </c:pt>
                <c:pt idx="2">
                  <c:v>Qtr2 2008</c:v>
                </c:pt>
                <c:pt idx="3">
                  <c:v>Qtr3 2008</c:v>
                </c:pt>
                <c:pt idx="4">
                  <c:v>Qtr4 2008</c:v>
                </c:pt>
                <c:pt idx="5">
                  <c:v>Qtr1 2009</c:v>
                </c:pt>
                <c:pt idx="6">
                  <c:v>Qtr2 2009</c:v>
                </c:pt>
                <c:pt idx="7">
                  <c:v>Qtr3 2009</c:v>
                </c:pt>
                <c:pt idx="8">
                  <c:v>Qtr4 2009</c:v>
                </c:pt>
                <c:pt idx="9">
                  <c:v>Qtr1 2010</c:v>
                </c:pt>
                <c:pt idx="10">
                  <c:v>Qtr2 2010</c:v>
                </c:pt>
                <c:pt idx="11">
                  <c:v>Qtr3 2010</c:v>
                </c:pt>
                <c:pt idx="12">
                  <c:v>Qtr4 2010</c:v>
                </c:pt>
                <c:pt idx="13">
                  <c:v>Qtr1 2011</c:v>
                </c:pt>
                <c:pt idx="14">
                  <c:v>Qtr2 2011</c:v>
                </c:pt>
                <c:pt idx="15">
                  <c:v>Qtr3 2011</c:v>
                </c:pt>
              </c:strCache>
            </c:strRef>
          </c:cat>
          <c:val>
            <c:numRef>
              <c:f>'Job Gains by Industry'!$C$2:$R$2</c:f>
              <c:numCache>
                <c:formatCode>General</c:formatCode>
                <c:ptCount val="16"/>
                <c:pt idx="0">
                  <c:v>-124</c:v>
                </c:pt>
                <c:pt idx="1">
                  <c:v>-239</c:v>
                </c:pt>
                <c:pt idx="2">
                  <c:v>-301</c:v>
                </c:pt>
                <c:pt idx="3">
                  <c:v>-379</c:v>
                </c:pt>
                <c:pt idx="4">
                  <c:v>-756</c:v>
                </c:pt>
                <c:pt idx="5">
                  <c:v>-1203</c:v>
                </c:pt>
                <c:pt idx="6">
                  <c:v>-897</c:v>
                </c:pt>
                <c:pt idx="7">
                  <c:v>-335</c:v>
                </c:pt>
                <c:pt idx="8">
                  <c:v>-270</c:v>
                </c:pt>
                <c:pt idx="9">
                  <c:v>-171</c:v>
                </c:pt>
                <c:pt idx="10">
                  <c:v>149</c:v>
                </c:pt>
                <c:pt idx="11">
                  <c:v>47</c:v>
                </c:pt>
                <c:pt idx="12">
                  <c:v>-42</c:v>
                </c:pt>
                <c:pt idx="13">
                  <c:v>28</c:v>
                </c:pt>
                <c:pt idx="14">
                  <c:v>132</c:v>
                </c:pt>
                <c:pt idx="15">
                  <c:v>178</c:v>
                </c:pt>
              </c:numCache>
            </c:numRef>
          </c:val>
          <c:smooth val="0"/>
        </c:ser>
        <c:ser>
          <c:idx val="1"/>
          <c:order val="1"/>
          <c:tx>
            <c:strRef>
              <c:f>'Job Gains by Industry'!$A$3:$B$3</c:f>
              <c:strCache>
                <c:ptCount val="1"/>
                <c:pt idx="0">
                  <c:v>Service-producing Net Gain</c:v>
                </c:pt>
              </c:strCache>
            </c:strRef>
          </c:tx>
          <c:spPr>
            <a:ln>
              <a:prstDash val="dash"/>
            </a:ln>
          </c:spPr>
          <c:marker>
            <c:symbol val="none"/>
          </c:marker>
          <c:cat>
            <c:strRef>
              <c:f>'Job Gains by Industry'!$C$1:$R$1</c:f>
              <c:strCache>
                <c:ptCount val="16"/>
                <c:pt idx="0">
                  <c:v>Qtr4 2007</c:v>
                </c:pt>
                <c:pt idx="1">
                  <c:v>Qtr1 2008</c:v>
                </c:pt>
                <c:pt idx="2">
                  <c:v>Qtr2 2008</c:v>
                </c:pt>
                <c:pt idx="3">
                  <c:v>Qtr3 2008</c:v>
                </c:pt>
                <c:pt idx="4">
                  <c:v>Qtr4 2008</c:v>
                </c:pt>
                <c:pt idx="5">
                  <c:v>Qtr1 2009</c:v>
                </c:pt>
                <c:pt idx="6">
                  <c:v>Qtr2 2009</c:v>
                </c:pt>
                <c:pt idx="7">
                  <c:v>Qtr3 2009</c:v>
                </c:pt>
                <c:pt idx="8">
                  <c:v>Qtr4 2009</c:v>
                </c:pt>
                <c:pt idx="9">
                  <c:v>Qtr1 2010</c:v>
                </c:pt>
                <c:pt idx="10">
                  <c:v>Qtr2 2010</c:v>
                </c:pt>
                <c:pt idx="11">
                  <c:v>Qtr3 2010</c:v>
                </c:pt>
                <c:pt idx="12">
                  <c:v>Qtr4 2010</c:v>
                </c:pt>
                <c:pt idx="13">
                  <c:v>Qtr1 2011</c:v>
                </c:pt>
                <c:pt idx="14">
                  <c:v>Qtr2 2011</c:v>
                </c:pt>
                <c:pt idx="15">
                  <c:v>Qtr3 2011</c:v>
                </c:pt>
              </c:strCache>
            </c:strRef>
          </c:cat>
          <c:val>
            <c:numRef>
              <c:f>'Job Gains by Industry'!$C$3:$R$3</c:f>
              <c:numCache>
                <c:formatCode>General</c:formatCode>
                <c:ptCount val="16"/>
                <c:pt idx="0">
                  <c:v>398</c:v>
                </c:pt>
                <c:pt idx="1">
                  <c:v>24</c:v>
                </c:pt>
                <c:pt idx="2">
                  <c:v>-273</c:v>
                </c:pt>
                <c:pt idx="3">
                  <c:v>-576</c:v>
                </c:pt>
                <c:pt idx="4">
                  <c:v>-1063</c:v>
                </c:pt>
                <c:pt idx="5">
                  <c:v>-1493</c:v>
                </c:pt>
                <c:pt idx="6">
                  <c:v>-756</c:v>
                </c:pt>
                <c:pt idx="7">
                  <c:v>-558</c:v>
                </c:pt>
                <c:pt idx="8">
                  <c:v>32</c:v>
                </c:pt>
                <c:pt idx="9">
                  <c:v>-83</c:v>
                </c:pt>
                <c:pt idx="10">
                  <c:v>572</c:v>
                </c:pt>
                <c:pt idx="11">
                  <c:v>158</c:v>
                </c:pt>
                <c:pt idx="12">
                  <c:v>624</c:v>
                </c:pt>
                <c:pt idx="13">
                  <c:v>224</c:v>
                </c:pt>
                <c:pt idx="14">
                  <c:v>446</c:v>
                </c:pt>
                <c:pt idx="15">
                  <c:v>575</c:v>
                </c:pt>
              </c:numCache>
            </c:numRef>
          </c:val>
          <c:smooth val="0"/>
        </c:ser>
        <c:dLbls>
          <c:showLegendKey val="0"/>
          <c:showVal val="0"/>
          <c:showCatName val="0"/>
          <c:showSerName val="0"/>
          <c:showPercent val="0"/>
          <c:showBubbleSize val="0"/>
        </c:dLbls>
        <c:marker val="1"/>
        <c:smooth val="0"/>
        <c:axId val="51130752"/>
        <c:axId val="51132288"/>
      </c:lineChart>
      <c:catAx>
        <c:axId val="51130752"/>
        <c:scaling>
          <c:orientation val="minMax"/>
        </c:scaling>
        <c:delete val="0"/>
        <c:axPos val="b"/>
        <c:majorTickMark val="out"/>
        <c:minorTickMark val="none"/>
        <c:tickLblPos val="low"/>
        <c:txPr>
          <a:bodyPr rot="-3600000"/>
          <a:lstStyle/>
          <a:p>
            <a:pPr>
              <a:defRPr/>
            </a:pPr>
            <a:endParaRPr lang="en-US"/>
          </a:p>
        </c:txPr>
        <c:crossAx val="51132288"/>
        <c:crosses val="autoZero"/>
        <c:auto val="1"/>
        <c:lblAlgn val="ctr"/>
        <c:lblOffset val="100"/>
        <c:noMultiLvlLbl val="0"/>
      </c:catAx>
      <c:valAx>
        <c:axId val="51132288"/>
        <c:scaling>
          <c:orientation val="minMax"/>
        </c:scaling>
        <c:delete val="0"/>
        <c:axPos val="l"/>
        <c:majorGridlines/>
        <c:numFmt formatCode="General" sourceLinked="1"/>
        <c:majorTickMark val="out"/>
        <c:minorTickMark val="none"/>
        <c:tickLblPos val="nextTo"/>
        <c:crossAx val="51130752"/>
        <c:crosses val="autoZero"/>
        <c:crossBetween val="between"/>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'Goods Producing'!$B$63</c:f>
              <c:strCache>
                <c:ptCount val="1"/>
                <c:pt idx="0">
                  <c:v>GJobCh</c:v>
                </c:pt>
              </c:strCache>
            </c:strRef>
          </c:tx>
          <c:cat>
            <c:strRef>
              <c:f>'Goods Producing'!$A$64:$A$78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'Goods Producing'!$B$64:$B$78</c:f>
              <c:numCache>
                <c:formatCode>General</c:formatCode>
                <c:ptCount val="15"/>
                <c:pt idx="0">
                  <c:v>-124</c:v>
                </c:pt>
                <c:pt idx="1">
                  <c:v>-239</c:v>
                </c:pt>
                <c:pt idx="2">
                  <c:v>-301</c:v>
                </c:pt>
                <c:pt idx="3">
                  <c:v>-379</c:v>
                </c:pt>
                <c:pt idx="4">
                  <c:v>-756</c:v>
                </c:pt>
                <c:pt idx="5">
                  <c:v>-1203</c:v>
                </c:pt>
                <c:pt idx="6">
                  <c:v>-897</c:v>
                </c:pt>
                <c:pt idx="7">
                  <c:v>-335</c:v>
                </c:pt>
                <c:pt idx="8">
                  <c:v>-270</c:v>
                </c:pt>
                <c:pt idx="9">
                  <c:v>-171</c:v>
                </c:pt>
                <c:pt idx="10">
                  <c:v>149</c:v>
                </c:pt>
                <c:pt idx="11">
                  <c:v>47</c:v>
                </c:pt>
                <c:pt idx="12">
                  <c:v>-42</c:v>
                </c:pt>
                <c:pt idx="13">
                  <c:v>28</c:v>
                </c:pt>
                <c:pt idx="14">
                  <c:v>132</c:v>
                </c:pt>
              </c:numCache>
            </c:numRef>
          </c:val>
          <c:smooth val="0"/>
        </c:ser>
        <c:ser>
          <c:idx val="1"/>
          <c:order val="1"/>
          <c:tx>
            <c:strRef>
              <c:f>'Goods Producing'!$C$63</c:f>
              <c:strCache>
                <c:ptCount val="1"/>
                <c:pt idx="0">
                  <c:v>GJobChP1</c:v>
                </c:pt>
              </c:strCache>
            </c:strRef>
          </c:tx>
          <c:cat>
            <c:strRef>
              <c:f>'Goods Producing'!$A$64:$A$78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'Goods Producing'!$C$64:$C$78</c:f>
              <c:numCache>
                <c:formatCode>General</c:formatCode>
                <c:ptCount val="15"/>
                <c:pt idx="0">
                  <c:v>-125.86279999999999</c:v>
                </c:pt>
                <c:pt idx="1">
                  <c:v>-211.66849999999999</c:v>
                </c:pt>
                <c:pt idx="2">
                  <c:v>-209.92789999999999</c:v>
                </c:pt>
                <c:pt idx="3">
                  <c:v>-352.49869999999999</c:v>
                </c:pt>
                <c:pt idx="4">
                  <c:v>-695.77589999999998</c:v>
                </c:pt>
                <c:pt idx="5">
                  <c:v>-717.03880000000004</c:v>
                </c:pt>
                <c:pt idx="6">
                  <c:v>-852.61940000000004</c:v>
                </c:pt>
                <c:pt idx="7">
                  <c:v>-629.79939999999999</c:v>
                </c:pt>
                <c:pt idx="8">
                  <c:v>-505.87299999999999</c:v>
                </c:pt>
                <c:pt idx="9">
                  <c:v>-477.5523</c:v>
                </c:pt>
                <c:pt idx="10">
                  <c:v>-406.9683</c:v>
                </c:pt>
                <c:pt idx="11">
                  <c:v>-298.29079999999999</c:v>
                </c:pt>
                <c:pt idx="12">
                  <c:v>-200.53290000000001</c:v>
                </c:pt>
                <c:pt idx="13">
                  <c:v>-166.9564</c:v>
                </c:pt>
                <c:pt idx="14">
                  <c:v>-103.1083</c:v>
                </c:pt>
              </c:numCache>
            </c:numRef>
          </c:val>
          <c:smooth val="0"/>
        </c:ser>
        <c:ser>
          <c:idx val="2"/>
          <c:order val="2"/>
          <c:tx>
            <c:strRef>
              <c:f>'Goods Producing'!$D$63</c:f>
              <c:strCache>
                <c:ptCount val="1"/>
                <c:pt idx="0">
                  <c:v>GJobChP2</c:v>
                </c:pt>
              </c:strCache>
            </c:strRef>
          </c:tx>
          <c:cat>
            <c:strRef>
              <c:f>'Goods Producing'!$A$64:$A$78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'Goods Producing'!$D$64:$D$78</c:f>
              <c:numCache>
                <c:formatCode>General</c:formatCode>
                <c:ptCount val="15"/>
                <c:pt idx="0">
                  <c:v>-5.3099970000000001</c:v>
                </c:pt>
                <c:pt idx="1">
                  <c:v>-39.276150000000001</c:v>
                </c:pt>
                <c:pt idx="2">
                  <c:v>-75.95778</c:v>
                </c:pt>
                <c:pt idx="3">
                  <c:v>-103.8716</c:v>
                </c:pt>
                <c:pt idx="4">
                  <c:v>-282.92649999999998</c:v>
                </c:pt>
                <c:pt idx="5">
                  <c:v>-228.6403</c:v>
                </c:pt>
                <c:pt idx="6">
                  <c:v>-215.80520000000001</c:v>
                </c:pt>
                <c:pt idx="7">
                  <c:v>-66.557329999999993</c:v>
                </c:pt>
                <c:pt idx="8">
                  <c:v>-30.96827</c:v>
                </c:pt>
                <c:pt idx="9">
                  <c:v>-32.29139</c:v>
                </c:pt>
                <c:pt idx="10">
                  <c:v>-16.756019999999999</c:v>
                </c:pt>
                <c:pt idx="11">
                  <c:v>37.461010000000002</c:v>
                </c:pt>
                <c:pt idx="12">
                  <c:v>25.718810000000001</c:v>
                </c:pt>
                <c:pt idx="13">
                  <c:v>8.4958679999999998</c:v>
                </c:pt>
                <c:pt idx="14">
                  <c:v>43.281359999999999</c:v>
                </c:pt>
              </c:numCache>
            </c:numRef>
          </c:val>
          <c:smooth val="0"/>
        </c:ser>
        <c:dLbls>
          <c:showLegendKey val="0"/>
          <c:showVal val="0"/>
          <c:showCatName val="0"/>
          <c:showSerName val="0"/>
          <c:showPercent val="0"/>
          <c:showBubbleSize val="0"/>
        </c:dLbls>
        <c:marker val="1"/>
        <c:smooth val="0"/>
        <c:axId val="51177344"/>
        <c:axId val="51178880"/>
      </c:lineChart>
      <c:catAx>
        <c:axId val="51177344"/>
        <c:scaling>
          <c:orientation val="minMax"/>
        </c:scaling>
        <c:delete val="0"/>
        <c:axPos val="b"/>
        <c:majorTickMark val="out"/>
        <c:minorTickMark val="none"/>
        <c:tickLblPos val="low"/>
        <c:crossAx val="51178880"/>
        <c:crosses val="autoZero"/>
        <c:auto val="1"/>
        <c:lblAlgn val="ctr"/>
        <c:lblOffset val="100"/>
        <c:noMultiLvlLbl val="0"/>
      </c:catAx>
      <c:valAx>
        <c:axId val="51178880"/>
        <c:scaling>
          <c:orientation val="minMax"/>
        </c:scaling>
        <c:delete val="0"/>
        <c:axPos val="l"/>
        <c:majorGridlines/>
        <c:numFmt formatCode="General" sourceLinked="1"/>
        <c:majorTickMark val="out"/>
        <c:minorTickMark val="none"/>
        <c:tickLblPos val="nextTo"/>
        <c:crossAx val="51177344"/>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'Service Producing'!$B$63</c:f>
              <c:strCache>
                <c:ptCount val="1"/>
                <c:pt idx="0">
                  <c:v>SJobCh</c:v>
                </c:pt>
              </c:strCache>
            </c:strRef>
          </c:tx>
          <c:cat>
            <c:strRef>
              <c:f>'Service Producing'!$A$64:$A$78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'Service Producing'!$B$64:$B$78</c:f>
              <c:numCache>
                <c:formatCode>General</c:formatCode>
                <c:ptCount val="15"/>
                <c:pt idx="0">
                  <c:v>398</c:v>
                </c:pt>
                <c:pt idx="1">
                  <c:v>24</c:v>
                </c:pt>
                <c:pt idx="2">
                  <c:v>-273</c:v>
                </c:pt>
                <c:pt idx="3">
                  <c:v>-576</c:v>
                </c:pt>
                <c:pt idx="4">
                  <c:v>-1063</c:v>
                </c:pt>
                <c:pt idx="5">
                  <c:v>-1493</c:v>
                </c:pt>
                <c:pt idx="6">
                  <c:v>-756</c:v>
                </c:pt>
                <c:pt idx="7">
                  <c:v>-558</c:v>
                </c:pt>
                <c:pt idx="8">
                  <c:v>32</c:v>
                </c:pt>
                <c:pt idx="9">
                  <c:v>-83</c:v>
                </c:pt>
                <c:pt idx="10">
                  <c:v>572</c:v>
                </c:pt>
                <c:pt idx="11">
                  <c:v>158</c:v>
                </c:pt>
                <c:pt idx="12">
                  <c:v>624</c:v>
                </c:pt>
                <c:pt idx="13">
                  <c:v>224</c:v>
                </c:pt>
                <c:pt idx="14">
                  <c:v>446</c:v>
                </c:pt>
              </c:numCache>
            </c:numRef>
          </c:val>
          <c:smooth val="0"/>
        </c:ser>
        <c:ser>
          <c:idx val="1"/>
          <c:order val="1"/>
          <c:tx>
            <c:strRef>
              <c:f>'Service Producing'!$C$63</c:f>
              <c:strCache>
                <c:ptCount val="1"/>
                <c:pt idx="0">
                  <c:v>SJobChP1</c:v>
                </c:pt>
              </c:strCache>
            </c:strRef>
          </c:tx>
          <c:cat>
            <c:strRef>
              <c:f>'Service Producing'!$A$64:$A$78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'Service Producing'!$C$64:$C$78</c:f>
              <c:numCache>
                <c:formatCode>General</c:formatCode>
                <c:ptCount val="15"/>
                <c:pt idx="0">
                  <c:v>236.3279</c:v>
                </c:pt>
                <c:pt idx="1">
                  <c:v>33.95834</c:v>
                </c:pt>
                <c:pt idx="2">
                  <c:v>-105.4149</c:v>
                </c:pt>
                <c:pt idx="3">
                  <c:v>-333.51159999999999</c:v>
                </c:pt>
                <c:pt idx="4">
                  <c:v>-931.28809999999999</c:v>
                </c:pt>
                <c:pt idx="5">
                  <c:v>-844.10659999999996</c:v>
                </c:pt>
                <c:pt idx="6">
                  <c:v>-883.50009999999997</c:v>
                </c:pt>
                <c:pt idx="7">
                  <c:v>-430.39179999999999</c:v>
                </c:pt>
                <c:pt idx="8">
                  <c:v>-243.63120000000001</c:v>
                </c:pt>
                <c:pt idx="9">
                  <c:v>-246.13249999999999</c:v>
                </c:pt>
                <c:pt idx="10">
                  <c:v>-175.42920000000001</c:v>
                </c:pt>
                <c:pt idx="11">
                  <c:v>-35.856949999999998</c:v>
                </c:pt>
                <c:pt idx="12">
                  <c:v>-42.870820000000002</c:v>
                </c:pt>
                <c:pt idx="13">
                  <c:v>-152.68799999999999</c:v>
                </c:pt>
                <c:pt idx="14">
                  <c:v>-129.96119999999999</c:v>
                </c:pt>
              </c:numCache>
            </c:numRef>
          </c:val>
          <c:smooth val="0"/>
        </c:ser>
        <c:ser>
          <c:idx val="2"/>
          <c:order val="2"/>
          <c:tx>
            <c:strRef>
              <c:f>'Service Producing'!$D$63</c:f>
              <c:strCache>
                <c:ptCount val="1"/>
                <c:pt idx="0">
                  <c:v>SJobChP2</c:v>
                </c:pt>
              </c:strCache>
            </c:strRef>
          </c:tx>
          <c:cat>
            <c:strRef>
              <c:f>'Service Producing'!$A$64:$A$78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'Service Producing'!$D$64:$D$78</c:f>
              <c:numCache>
                <c:formatCode>General</c:formatCode>
                <c:ptCount val="15"/>
                <c:pt idx="0">
                  <c:v>327.06490000000002</c:v>
                </c:pt>
                <c:pt idx="1">
                  <c:v>206.0334</c:v>
                </c:pt>
                <c:pt idx="2">
                  <c:v>36.358539999999998</c:v>
                </c:pt>
                <c:pt idx="3">
                  <c:v>-102.1913</c:v>
                </c:pt>
                <c:pt idx="4">
                  <c:v>-599.6848</c:v>
                </c:pt>
                <c:pt idx="5">
                  <c:v>-496.09039999999999</c:v>
                </c:pt>
                <c:pt idx="6">
                  <c:v>-444.30160000000001</c:v>
                </c:pt>
                <c:pt idx="7">
                  <c:v>-48.760330000000003</c:v>
                </c:pt>
                <c:pt idx="8">
                  <c:v>48.593429999999998</c:v>
                </c:pt>
                <c:pt idx="9">
                  <c:v>59.520890000000001</c:v>
                </c:pt>
                <c:pt idx="10">
                  <c:v>84.752830000000003</c:v>
                </c:pt>
                <c:pt idx="11">
                  <c:v>206.0873</c:v>
                </c:pt>
                <c:pt idx="12">
                  <c:v>149.3502</c:v>
                </c:pt>
                <c:pt idx="13">
                  <c:v>75.846549999999993</c:v>
                </c:pt>
                <c:pt idx="14">
                  <c:v>133.98560000000001</c:v>
                </c:pt>
              </c:numCache>
            </c:numRef>
          </c:val>
          <c:smooth val="0"/>
        </c:ser>
        <c:dLbls>
          <c:showLegendKey val="0"/>
          <c:showVal val="0"/>
          <c:showCatName val="0"/>
          <c:showSerName val="0"/>
          <c:showPercent val="0"/>
          <c:showBubbleSize val="0"/>
        </c:dLbls>
        <c:marker val="1"/>
        <c:smooth val="0"/>
        <c:axId val="47363584"/>
        <c:axId val="47365120"/>
      </c:lineChart>
      <c:catAx>
        <c:axId val="47363584"/>
        <c:scaling>
          <c:orientation val="minMax"/>
        </c:scaling>
        <c:delete val="0"/>
        <c:axPos val="b"/>
        <c:majorTickMark val="out"/>
        <c:minorTickMark val="none"/>
        <c:tickLblPos val="low"/>
        <c:crossAx val="47365120"/>
        <c:crosses val="autoZero"/>
        <c:auto val="1"/>
        <c:lblAlgn val="ctr"/>
        <c:lblOffset val="100"/>
        <c:noMultiLvlLbl val="0"/>
      </c:catAx>
      <c:valAx>
        <c:axId val="47365120"/>
        <c:scaling>
          <c:orientation val="minMax"/>
        </c:scaling>
        <c:delete val="0"/>
        <c:axPos val="l"/>
        <c:majorGridlines/>
        <c:numFmt formatCode="General" sourceLinked="1"/>
        <c:majorTickMark val="out"/>
        <c:minorTickMark val="none"/>
        <c:tickLblPos val="nextTo"/>
        <c:crossAx val="47363584"/>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Manufacturing!$B$63</c:f>
              <c:strCache>
                <c:ptCount val="1"/>
                <c:pt idx="0">
                  <c:v>MJobCh</c:v>
                </c:pt>
              </c:strCache>
            </c:strRef>
          </c:tx>
          <c:cat>
            <c:strRef>
              <c:f>Manufacturing!$A$64:$A$78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Manufacturing!$B$64:$B$78</c:f>
              <c:numCache>
                <c:formatCode>General</c:formatCode>
                <c:ptCount val="15"/>
                <c:pt idx="0">
                  <c:v>-67</c:v>
                </c:pt>
                <c:pt idx="1">
                  <c:v>-125</c:v>
                </c:pt>
                <c:pt idx="2">
                  <c:v>-117</c:v>
                </c:pt>
                <c:pt idx="3">
                  <c:v>-217</c:v>
                </c:pt>
                <c:pt idx="4">
                  <c:v>-420</c:v>
                </c:pt>
                <c:pt idx="5">
                  <c:v>-667</c:v>
                </c:pt>
                <c:pt idx="6">
                  <c:v>-540</c:v>
                </c:pt>
                <c:pt idx="7">
                  <c:v>-102</c:v>
                </c:pt>
                <c:pt idx="8">
                  <c:v>-106</c:v>
                </c:pt>
                <c:pt idx="9">
                  <c:v>-52</c:v>
                </c:pt>
                <c:pt idx="10">
                  <c:v>82</c:v>
                </c:pt>
                <c:pt idx="11">
                  <c:v>44</c:v>
                </c:pt>
                <c:pt idx="12">
                  <c:v>15</c:v>
                </c:pt>
                <c:pt idx="13">
                  <c:v>55</c:v>
                </c:pt>
                <c:pt idx="14">
                  <c:v>78</c:v>
                </c:pt>
              </c:numCache>
            </c:numRef>
          </c:val>
          <c:smooth val="0"/>
        </c:ser>
        <c:ser>
          <c:idx val="1"/>
          <c:order val="1"/>
          <c:tx>
            <c:strRef>
              <c:f>Manufacturing!$C$63</c:f>
              <c:strCache>
                <c:ptCount val="1"/>
                <c:pt idx="0">
                  <c:v>MJobChP1</c:v>
                </c:pt>
              </c:strCache>
            </c:strRef>
          </c:tx>
          <c:cat>
            <c:strRef>
              <c:f>Manufacturing!$A$64:$A$78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Manufacturing!$C$64:$C$78</c:f>
              <c:numCache>
                <c:formatCode>General</c:formatCode>
                <c:ptCount val="15"/>
                <c:pt idx="0">
                  <c:v>-93.102490000000003</c:v>
                </c:pt>
                <c:pt idx="1">
                  <c:v>-179.54050000000001</c:v>
                </c:pt>
                <c:pt idx="2">
                  <c:v>-149.58529999999999</c:v>
                </c:pt>
                <c:pt idx="3">
                  <c:v>-215.5427</c:v>
                </c:pt>
                <c:pt idx="4">
                  <c:v>-312.84589999999997</c:v>
                </c:pt>
                <c:pt idx="5">
                  <c:v>-229.45189999999999</c:v>
                </c:pt>
                <c:pt idx="6">
                  <c:v>-248.93819999999999</c:v>
                </c:pt>
                <c:pt idx="7">
                  <c:v>-170.85140000000001</c:v>
                </c:pt>
                <c:pt idx="8">
                  <c:v>-102.5534</c:v>
                </c:pt>
                <c:pt idx="9">
                  <c:v>-62.128230000000002</c:v>
                </c:pt>
                <c:pt idx="10">
                  <c:v>-56.826479999999997</c:v>
                </c:pt>
                <c:pt idx="11">
                  <c:v>-3.462609</c:v>
                </c:pt>
                <c:pt idx="12">
                  <c:v>38.934350000000002</c:v>
                </c:pt>
                <c:pt idx="13">
                  <c:v>-21.35191</c:v>
                </c:pt>
                <c:pt idx="14">
                  <c:v>29.71442</c:v>
                </c:pt>
              </c:numCache>
            </c:numRef>
          </c:val>
          <c:smooth val="0"/>
        </c:ser>
        <c:ser>
          <c:idx val="2"/>
          <c:order val="2"/>
          <c:tx>
            <c:strRef>
              <c:f>Manufacturing!$D$63</c:f>
              <c:strCache>
                <c:ptCount val="1"/>
                <c:pt idx="0">
                  <c:v>MJobChP2</c:v>
                </c:pt>
              </c:strCache>
            </c:strRef>
          </c:tx>
          <c:cat>
            <c:strRef>
              <c:f>Manufacturing!$A$64:$A$78</c:f>
              <c:strCache>
                <c:ptCount val="15"/>
                <c:pt idx="0">
                  <c:v>2007q4</c:v>
                </c:pt>
                <c:pt idx="1">
                  <c:v>2008q1</c:v>
                </c:pt>
                <c:pt idx="2">
                  <c:v>2008q2</c:v>
                </c:pt>
                <c:pt idx="3">
                  <c:v>2008q3</c:v>
                </c:pt>
                <c:pt idx="4">
                  <c:v>2008q4</c:v>
                </c:pt>
                <c:pt idx="5">
                  <c:v>2009q1</c:v>
                </c:pt>
                <c:pt idx="6">
                  <c:v>2009q2</c:v>
                </c:pt>
                <c:pt idx="7">
                  <c:v>2009q3</c:v>
                </c:pt>
                <c:pt idx="8">
                  <c:v>2009q4</c:v>
                </c:pt>
                <c:pt idx="9">
                  <c:v>2010q1</c:v>
                </c:pt>
                <c:pt idx="10">
                  <c:v>2010q2</c:v>
                </c:pt>
                <c:pt idx="11">
                  <c:v>2010q3</c:v>
                </c:pt>
                <c:pt idx="12">
                  <c:v>2010q4</c:v>
                </c:pt>
                <c:pt idx="13">
                  <c:v>2011q1</c:v>
                </c:pt>
                <c:pt idx="14">
                  <c:v>2011q2</c:v>
                </c:pt>
              </c:strCache>
            </c:strRef>
          </c:cat>
          <c:val>
            <c:numRef>
              <c:f>Manufacturing!$D$64:$D$78</c:f>
              <c:numCache>
                <c:formatCode>General</c:formatCode>
                <c:ptCount val="15"/>
                <c:pt idx="0">
                  <c:v>-6.6704270000000001</c:v>
                </c:pt>
                <c:pt idx="1">
                  <c:v>-1.879237</c:v>
                </c:pt>
                <c:pt idx="2">
                  <c:v>32.96998</c:v>
                </c:pt>
                <c:pt idx="3">
                  <c:v>51.372230000000002</c:v>
                </c:pt>
                <c:pt idx="4">
                  <c:v>58.577889999999996</c:v>
                </c:pt>
                <c:pt idx="5">
                  <c:v>82.181190000000001</c:v>
                </c:pt>
                <c:pt idx="6">
                  <c:v>64.431470000000004</c:v>
                </c:pt>
                <c:pt idx="7">
                  <c:v>70.543080000000003</c:v>
                </c:pt>
                <c:pt idx="8">
                  <c:v>79.347130000000007</c:v>
                </c:pt>
                <c:pt idx="9">
                  <c:v>84.006240000000005</c:v>
                </c:pt>
                <c:pt idx="10">
                  <c:v>102.1421</c:v>
                </c:pt>
                <c:pt idx="11">
                  <c:v>124.23</c:v>
                </c:pt>
                <c:pt idx="12">
                  <c:v>150.64429999999999</c:v>
                </c:pt>
                <c:pt idx="13">
                  <c:v>178.20400000000001</c:v>
                </c:pt>
                <c:pt idx="14">
                  <c:v>207.35820000000001</c:v>
                </c:pt>
              </c:numCache>
            </c:numRef>
          </c:val>
          <c:smooth val="0"/>
        </c:ser>
        <c:dLbls>
          <c:showLegendKey val="0"/>
          <c:showVal val="0"/>
          <c:showCatName val="0"/>
          <c:showSerName val="0"/>
          <c:showPercent val="0"/>
          <c:showBubbleSize val="0"/>
        </c:dLbls>
        <c:marker val="1"/>
        <c:smooth val="0"/>
        <c:axId val="47297664"/>
        <c:axId val="47299200"/>
      </c:lineChart>
      <c:catAx>
        <c:axId val="47297664"/>
        <c:scaling>
          <c:orientation val="minMax"/>
        </c:scaling>
        <c:delete val="0"/>
        <c:axPos val="b"/>
        <c:majorTickMark val="out"/>
        <c:minorTickMark val="none"/>
        <c:tickLblPos val="low"/>
        <c:crossAx val="47299200"/>
        <c:crosses val="autoZero"/>
        <c:auto val="1"/>
        <c:lblAlgn val="ctr"/>
        <c:lblOffset val="100"/>
        <c:noMultiLvlLbl val="0"/>
      </c:catAx>
      <c:valAx>
        <c:axId val="47299200"/>
        <c:scaling>
          <c:orientation val="minMax"/>
        </c:scaling>
        <c:delete val="0"/>
        <c:axPos val="l"/>
        <c:majorGridlines/>
        <c:numFmt formatCode="General" sourceLinked="1"/>
        <c:majorTickMark val="out"/>
        <c:minorTickMark val="none"/>
        <c:tickLblPos val="nextTo"/>
        <c:crossAx val="47297664"/>
        <c:crosses val="autoZero"/>
        <c:crossBetween val="between"/>
      </c:valAx>
    </c:plotArea>
    <c:legend>
      <c:legendPos val="b"/>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66F9-41C7-4741-B7B7-F53E92904616}"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377646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66F9-41C7-4741-B7B7-F53E92904616}"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329580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66F9-41C7-4741-B7B7-F53E92904616}"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274174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66F9-41C7-4741-B7B7-F53E92904616}"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41912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66F9-41C7-4741-B7B7-F53E92904616}"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133888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66F9-41C7-4741-B7B7-F53E92904616}"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365701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66F9-41C7-4741-B7B7-F53E92904616}" type="datetimeFigureOut">
              <a:rPr lang="en-US" smtClean="0"/>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221638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66F9-41C7-4741-B7B7-F53E92904616}"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40317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66F9-41C7-4741-B7B7-F53E92904616}"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27195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66F9-41C7-4741-B7B7-F53E92904616}"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313228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66F9-41C7-4741-B7B7-F53E92904616}"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7F66-C18C-44EF-93C2-5B27B5F50662}" type="slidenum">
              <a:rPr lang="en-US" smtClean="0"/>
              <a:t>‹#›</a:t>
            </a:fld>
            <a:endParaRPr lang="en-US"/>
          </a:p>
        </p:txBody>
      </p:sp>
    </p:spTree>
    <p:extLst>
      <p:ext uri="{BB962C8B-B14F-4D97-AF65-F5344CB8AC3E}">
        <p14:creationId xmlns:p14="http://schemas.microsoft.com/office/powerpoint/2010/main" val="271047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66F9-41C7-4741-B7B7-F53E92904616}" type="datetimeFigureOut">
              <a:rPr lang="en-US" smtClean="0"/>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F7F66-C18C-44EF-93C2-5B27B5F50662}" type="slidenum">
              <a:rPr lang="en-US" smtClean="0"/>
              <a:t>‹#›</a:t>
            </a:fld>
            <a:endParaRPr lang="en-US"/>
          </a:p>
        </p:txBody>
      </p:sp>
    </p:spTree>
    <p:extLst>
      <p:ext uri="{BB962C8B-B14F-4D97-AF65-F5344CB8AC3E}">
        <p14:creationId xmlns:p14="http://schemas.microsoft.com/office/powerpoint/2010/main" val="89258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133599"/>
          </a:xfrm>
        </p:spPr>
        <p:txBody>
          <a:bodyPr>
            <a:normAutofit/>
          </a:bodyPr>
          <a:lstStyle/>
          <a:p>
            <a:r>
              <a:rPr lang="en-US" dirty="0" smtClean="0"/>
              <a:t>Employment and Monetary Policy: The Role of Relative Price Distortions</a:t>
            </a:r>
            <a:endParaRPr lang="en-US" dirty="0"/>
          </a:p>
        </p:txBody>
      </p:sp>
      <p:sp>
        <p:nvSpPr>
          <p:cNvPr id="3" name="Subtitle 2"/>
          <p:cNvSpPr>
            <a:spLocks noGrp="1"/>
          </p:cNvSpPr>
          <p:nvPr>
            <p:ph type="subTitle" idx="1"/>
          </p:nvPr>
        </p:nvSpPr>
        <p:spPr>
          <a:xfrm>
            <a:off x="1371600" y="3429000"/>
            <a:ext cx="6400800" cy="2590800"/>
          </a:xfrm>
        </p:spPr>
        <p:txBody>
          <a:bodyPr>
            <a:normAutofit fontScale="85000" lnSpcReduction="20000"/>
          </a:bodyPr>
          <a:lstStyle/>
          <a:p>
            <a:r>
              <a:rPr lang="en-US" dirty="0" smtClean="0"/>
              <a:t>Economics Colloquium</a:t>
            </a:r>
          </a:p>
          <a:p>
            <a:r>
              <a:rPr lang="en-US" dirty="0" smtClean="0"/>
              <a:t>Lawrence University</a:t>
            </a:r>
          </a:p>
          <a:p>
            <a:r>
              <a:rPr lang="en-US" dirty="0" smtClean="0"/>
              <a:t>October 3, 2013</a:t>
            </a:r>
          </a:p>
          <a:p>
            <a:endParaRPr lang="en-US" dirty="0"/>
          </a:p>
          <a:p>
            <a:r>
              <a:rPr lang="en-US" dirty="0" smtClean="0"/>
              <a:t>Merton Finkler, </a:t>
            </a:r>
            <a:r>
              <a:rPr lang="en-US" dirty="0" err="1" smtClean="0"/>
              <a:t>Ph.D</a:t>
            </a:r>
            <a:endParaRPr lang="en-US" dirty="0" smtClean="0"/>
          </a:p>
          <a:p>
            <a:r>
              <a:rPr lang="en-US" dirty="0" smtClean="0"/>
              <a:t>Professor of Economics</a:t>
            </a:r>
          </a:p>
        </p:txBody>
      </p:sp>
    </p:spTree>
    <p:extLst>
      <p:ext uri="{BB962C8B-B14F-4D97-AF65-F5344CB8AC3E}">
        <p14:creationId xmlns:p14="http://schemas.microsoft.com/office/powerpoint/2010/main" val="169643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Literature</a:t>
            </a:r>
            <a:endParaRPr lang="en-US" dirty="0"/>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marL="342900" lvl="1" indent="-342900">
              <a:buFont typeface="Arial" pitchFamily="34" charset="0"/>
              <a:buChar char="•"/>
            </a:pPr>
            <a:r>
              <a:rPr lang="en-US" dirty="0" smtClean="0"/>
              <a:t>The Dual Mandate as stated by the </a:t>
            </a:r>
            <a:r>
              <a:rPr lang="en-US" b="1" dirty="0"/>
              <a:t>1977 Congressional amendment to the Federal Reserve Act</a:t>
            </a:r>
          </a:p>
          <a:p>
            <a:pPr lvl="1"/>
            <a:r>
              <a:rPr lang="en-US" dirty="0" smtClean="0"/>
              <a:t>“The Board of Governors of the Federal Reserve System and the Federal Open Market Committee shall maintain long run monetary policy and credit aggregates commensurate with the economy’s long run potential to increase production, so as to promote effectively the goals of maximum employment, stable prices and moderate long term interest rates” </a:t>
            </a:r>
          </a:p>
          <a:p>
            <a:r>
              <a:rPr lang="en-US" dirty="0" smtClean="0"/>
              <a:t> “The maximum level of employment is largely determined by nonmonetary factors that affect the structure and dynamics of the labor market” – </a:t>
            </a:r>
            <a:r>
              <a:rPr lang="en-US" b="1" dirty="0" smtClean="0"/>
              <a:t>Statement of Principles </a:t>
            </a:r>
            <a:r>
              <a:rPr lang="en-US" dirty="0" smtClean="0"/>
              <a:t>– 1/25/12 – Federal Reserve Bank of Chicago</a:t>
            </a:r>
            <a:endParaRPr lang="en-US" dirty="0"/>
          </a:p>
        </p:txBody>
      </p:sp>
    </p:spTree>
    <p:extLst>
      <p:ext uri="{BB962C8B-B14F-4D97-AF65-F5344CB8AC3E}">
        <p14:creationId xmlns:p14="http://schemas.microsoft.com/office/powerpoint/2010/main" val="217159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(continued)</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en-US" dirty="0" smtClean="0"/>
              <a:t>Many papers related to </a:t>
            </a:r>
            <a:r>
              <a:rPr lang="en-US" dirty="0" err="1" smtClean="0"/>
              <a:t>Okun’s</a:t>
            </a:r>
            <a:r>
              <a:rPr lang="en-US" dirty="0" smtClean="0"/>
              <a:t> Law, – </a:t>
            </a:r>
            <a:r>
              <a:rPr lang="en-US" dirty="0" err="1" smtClean="0"/>
              <a:t>Knotek</a:t>
            </a:r>
            <a:r>
              <a:rPr lang="en-US" dirty="0" smtClean="0"/>
              <a:t> (KC Fed – 2007 and 2009)</a:t>
            </a:r>
          </a:p>
          <a:p>
            <a:r>
              <a:rPr lang="en-US" dirty="0" smtClean="0"/>
              <a:t>Production function literature – </a:t>
            </a:r>
            <a:r>
              <a:rPr lang="en-US" dirty="0" err="1" smtClean="0"/>
              <a:t>Chirinko</a:t>
            </a:r>
            <a:r>
              <a:rPr lang="en-US" dirty="0" smtClean="0"/>
              <a:t> (2008) on elasticity of substitution between capital and labor</a:t>
            </a:r>
          </a:p>
          <a:p>
            <a:r>
              <a:rPr lang="en-US" dirty="0" smtClean="0"/>
              <a:t>Competitive equilibrium in capital markets forces MPK to align with real interest rates; thus either capital must increase or employment must decline – Gavin (2013)</a:t>
            </a:r>
          </a:p>
          <a:p>
            <a:r>
              <a:rPr lang="en-US" dirty="0" smtClean="0"/>
              <a:t>Dynamics of employment and unemployment – </a:t>
            </a:r>
            <a:r>
              <a:rPr lang="en-US" dirty="0" err="1" smtClean="0"/>
              <a:t>Shimer</a:t>
            </a:r>
            <a:r>
              <a:rPr lang="en-US" dirty="0" smtClean="0"/>
              <a:t> (2012)</a:t>
            </a:r>
          </a:p>
          <a:p>
            <a:r>
              <a:rPr lang="en-US" dirty="0" smtClean="0"/>
              <a:t>None directly relate monetary policy to changes in employment</a:t>
            </a:r>
          </a:p>
          <a:p>
            <a:endParaRPr lang="en-US" dirty="0"/>
          </a:p>
        </p:txBody>
      </p:sp>
    </p:spTree>
    <p:extLst>
      <p:ext uri="{BB962C8B-B14F-4D97-AF65-F5344CB8AC3E}">
        <p14:creationId xmlns:p14="http://schemas.microsoft.com/office/powerpoint/2010/main" val="325691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for Specification</a:t>
            </a:r>
            <a:endParaRPr lang="en-US" dirty="0"/>
          </a:p>
        </p:txBody>
      </p:sp>
      <p:sp>
        <p:nvSpPr>
          <p:cNvPr id="3" name="Content Placeholder 2"/>
          <p:cNvSpPr>
            <a:spLocks noGrp="1"/>
          </p:cNvSpPr>
          <p:nvPr>
            <p:ph idx="1"/>
          </p:nvPr>
        </p:nvSpPr>
        <p:spPr/>
        <p:txBody>
          <a:bodyPr>
            <a:normAutofit/>
          </a:bodyPr>
          <a:lstStyle/>
          <a:p>
            <a:r>
              <a:rPr lang="en-US" dirty="0" err="1" smtClean="0"/>
              <a:t>Kocherlakota</a:t>
            </a:r>
            <a:r>
              <a:rPr lang="en-US" dirty="0" smtClean="0"/>
              <a:t> (2012): Both labor demand and product demand should be central to macroeconomic stabilization policy</a:t>
            </a:r>
          </a:p>
          <a:p>
            <a:r>
              <a:rPr lang="en-US" dirty="0" err="1" smtClean="0"/>
              <a:t>Chirinko</a:t>
            </a:r>
            <a:r>
              <a:rPr lang="en-US" dirty="0" smtClean="0"/>
              <a:t> (2008) – Attempts to estimate the short run elasticity of substitution between capital and labor (in response to their prices) are fraught with measurement problems→ disaggregate</a:t>
            </a:r>
          </a:p>
        </p:txBody>
      </p:sp>
    </p:spTree>
    <p:extLst>
      <p:ext uri="{BB962C8B-B14F-4D97-AF65-F5344CB8AC3E}">
        <p14:creationId xmlns:p14="http://schemas.microsoft.com/office/powerpoint/2010/main" val="62372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Indices of Employment by Sector</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5800" y="1720056"/>
            <a:ext cx="7543800" cy="4286250"/>
          </a:xfrm>
          <a:prstGeom prst="rect">
            <a:avLst/>
          </a:prstGeom>
        </p:spPr>
      </p:pic>
    </p:spTree>
    <p:extLst>
      <p:ext uri="{BB962C8B-B14F-4D97-AF65-F5344CB8AC3E}">
        <p14:creationId xmlns:p14="http://schemas.microsoft.com/office/powerpoint/2010/main" val="299794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normAutofit/>
          </a:bodyPr>
          <a:lstStyle/>
          <a:p>
            <a:r>
              <a:rPr lang="en-US" dirty="0" smtClean="0"/>
              <a:t>How are changes in employment related specifically to product demand </a:t>
            </a:r>
            <a:r>
              <a:rPr lang="en-US" dirty="0"/>
              <a:t>and </a:t>
            </a:r>
            <a:r>
              <a:rPr lang="en-US" dirty="0" smtClean="0"/>
              <a:t>labor </a:t>
            </a:r>
            <a:r>
              <a:rPr lang="en-US" dirty="0"/>
              <a:t>demand components for specific sectors of the </a:t>
            </a:r>
            <a:r>
              <a:rPr lang="en-US" dirty="0" smtClean="0"/>
              <a:t>economy?</a:t>
            </a:r>
          </a:p>
          <a:p>
            <a:pPr lvl="1"/>
            <a:r>
              <a:rPr lang="en-US" dirty="0" smtClean="0"/>
              <a:t>Product demand includes both direct and indirect indicators</a:t>
            </a:r>
          </a:p>
          <a:p>
            <a:pPr lvl="1"/>
            <a:r>
              <a:rPr lang="en-US" dirty="0" smtClean="0"/>
              <a:t>Labor demand incorporates substitution between labor and capital based on relative factor prices</a:t>
            </a:r>
            <a:endParaRPr lang="en-US" dirty="0"/>
          </a:p>
          <a:p>
            <a:endParaRPr lang="en-US" dirty="0"/>
          </a:p>
        </p:txBody>
      </p:sp>
    </p:spTree>
    <p:extLst>
      <p:ext uri="{BB962C8B-B14F-4D97-AF65-F5344CB8AC3E}">
        <p14:creationId xmlns:p14="http://schemas.microsoft.com/office/powerpoint/2010/main" val="334806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to be Estimated</a:t>
            </a:r>
            <a:endParaRPr lang="en-US" dirty="0"/>
          </a:p>
        </p:txBody>
      </p:sp>
      <p:sp>
        <p:nvSpPr>
          <p:cNvPr id="3" name="Content Placeholder 2"/>
          <p:cNvSpPr>
            <a:spLocks noGrp="1"/>
          </p:cNvSpPr>
          <p:nvPr>
            <p:ph idx="1"/>
          </p:nvPr>
        </p:nvSpPr>
        <p:spPr>
          <a:xfrm>
            <a:off x="381000" y="1600200"/>
            <a:ext cx="8382000" cy="5105400"/>
          </a:xfrm>
        </p:spPr>
        <p:txBody>
          <a:bodyPr>
            <a:normAutofit fontScale="77500" lnSpcReduction="20000"/>
          </a:bodyPr>
          <a:lstStyle/>
          <a:p>
            <a:pPr marL="0" indent="0" algn="just">
              <a:lnSpc>
                <a:spcPct val="115000"/>
              </a:lnSpc>
              <a:spcBef>
                <a:spcPts val="0"/>
              </a:spcBef>
              <a:spcAft>
                <a:spcPts val="1000"/>
              </a:spcAft>
              <a:buNone/>
            </a:pPr>
            <a:r>
              <a:rPr lang="en-US" b="1" dirty="0"/>
              <a:t>Net Job </a:t>
            </a:r>
            <a:r>
              <a:rPr lang="en-US" b="1" dirty="0" err="1"/>
              <a:t>Gains</a:t>
            </a:r>
            <a:r>
              <a:rPr lang="en-US" b="1" baseline="-25000" dirty="0" err="1"/>
              <a:t>it</a:t>
            </a:r>
            <a:r>
              <a:rPr lang="en-US" b="1" dirty="0"/>
              <a:t> = constant + α*(Price of </a:t>
            </a:r>
            <a:r>
              <a:rPr lang="en-US" b="1" dirty="0" err="1"/>
              <a:t>Labor</a:t>
            </a:r>
            <a:r>
              <a:rPr lang="en-US" b="1" baseline="-25000" dirty="0" err="1"/>
              <a:t>it</a:t>
            </a:r>
            <a:r>
              <a:rPr lang="en-US" b="1" dirty="0"/>
              <a:t>) + β*(Price of </a:t>
            </a:r>
            <a:r>
              <a:rPr lang="en-US" b="1" dirty="0" err="1"/>
              <a:t>Capital</a:t>
            </a:r>
            <a:r>
              <a:rPr lang="en-US" b="1" baseline="-25000" dirty="0" err="1"/>
              <a:t>t</a:t>
            </a:r>
            <a:r>
              <a:rPr lang="en-US" b="1" dirty="0"/>
              <a:t>) +γ*(Value </a:t>
            </a:r>
            <a:r>
              <a:rPr lang="en-US" b="1" dirty="0" err="1"/>
              <a:t>Added</a:t>
            </a:r>
            <a:r>
              <a:rPr lang="en-US" b="1" baseline="-25000" dirty="0" err="1"/>
              <a:t>it</a:t>
            </a:r>
            <a:r>
              <a:rPr lang="en-US" b="1" dirty="0"/>
              <a:t>) + δ*(Borrowing </a:t>
            </a:r>
            <a:r>
              <a:rPr lang="en-US" b="1" dirty="0" err="1"/>
              <a:t>Rate</a:t>
            </a:r>
            <a:r>
              <a:rPr lang="en-US" b="1" baseline="-25000" dirty="0" err="1"/>
              <a:t>t</a:t>
            </a:r>
            <a:r>
              <a:rPr lang="en-US" b="1" dirty="0"/>
              <a:t>) + </a:t>
            </a:r>
            <a:r>
              <a:rPr lang="en-US" b="1" dirty="0">
                <a:sym typeface="Symbol"/>
              </a:rPr>
              <a:t></a:t>
            </a:r>
            <a:r>
              <a:rPr lang="en-US" b="1" dirty="0"/>
              <a:t>*(Price of </a:t>
            </a:r>
            <a:r>
              <a:rPr lang="en-US" b="1" dirty="0" err="1"/>
              <a:t>Capital</a:t>
            </a:r>
            <a:r>
              <a:rPr lang="en-US" b="1" baseline="-25000" dirty="0" err="1"/>
              <a:t>t</a:t>
            </a:r>
            <a:r>
              <a:rPr lang="en-US" b="1" dirty="0"/>
              <a:t>*Borrowing </a:t>
            </a:r>
            <a:r>
              <a:rPr lang="en-US" b="1" dirty="0" err="1"/>
              <a:t>Rate</a:t>
            </a:r>
            <a:r>
              <a:rPr lang="en-US" b="1" baseline="-25000" dirty="0" err="1"/>
              <a:t>t</a:t>
            </a:r>
            <a:r>
              <a:rPr lang="en-US" b="1" dirty="0"/>
              <a:t>) + μ*(</a:t>
            </a:r>
            <a:r>
              <a:rPr lang="en-US" b="1" dirty="0" err="1"/>
              <a:t>Fedfunds</a:t>
            </a:r>
            <a:r>
              <a:rPr lang="en-US" b="1" baseline="-25000" dirty="0" err="1"/>
              <a:t>t</a:t>
            </a:r>
            <a:r>
              <a:rPr lang="en-US" b="1" dirty="0"/>
              <a:t>) + </a:t>
            </a:r>
            <a:r>
              <a:rPr lang="en-US" b="1" dirty="0" err="1"/>
              <a:t>ε</a:t>
            </a:r>
            <a:r>
              <a:rPr lang="en-US" b="1" baseline="-25000" dirty="0" err="1"/>
              <a:t>it</a:t>
            </a:r>
            <a:r>
              <a:rPr lang="en-US" b="1" dirty="0"/>
              <a:t> </a:t>
            </a:r>
            <a:endParaRPr lang="en-US" dirty="0"/>
          </a:p>
          <a:p>
            <a:pPr marL="0" marR="0" indent="0" algn="just">
              <a:lnSpc>
                <a:spcPct val="115000"/>
              </a:lnSpc>
              <a:spcBef>
                <a:spcPts val="0"/>
              </a:spcBef>
              <a:spcAft>
                <a:spcPts val="1000"/>
              </a:spcAft>
              <a:buNone/>
            </a:pPr>
            <a:r>
              <a:rPr lang="en-US" dirty="0" smtClean="0">
                <a:effectLst/>
                <a:latin typeface="Times New Roman"/>
                <a:ea typeface="Calibri"/>
                <a:cs typeface="Times New Roman"/>
              </a:rPr>
              <a:t>where i stands for the industry in question and t reflects the specific time period.</a:t>
            </a:r>
          </a:p>
          <a:p>
            <a:pPr algn="just">
              <a:lnSpc>
                <a:spcPct val="115000"/>
              </a:lnSpc>
              <a:spcBef>
                <a:spcPts val="0"/>
              </a:spcBef>
              <a:spcAft>
                <a:spcPts val="1000"/>
              </a:spcAft>
            </a:pPr>
            <a:r>
              <a:rPr lang="en-US" dirty="0" smtClean="0">
                <a:latin typeface="Times New Roman"/>
                <a:ea typeface="Calibri"/>
                <a:cs typeface="Times New Roman"/>
              </a:rPr>
              <a:t>Separate estimates for changes in employment in private goods production, service production, &amp; manufacturing employment</a:t>
            </a:r>
          </a:p>
          <a:p>
            <a:pPr algn="just">
              <a:lnSpc>
                <a:spcPct val="115000"/>
              </a:lnSpc>
              <a:spcBef>
                <a:spcPts val="0"/>
              </a:spcBef>
              <a:spcAft>
                <a:spcPts val="1000"/>
              </a:spcAft>
            </a:pPr>
            <a:r>
              <a:rPr lang="en-US" dirty="0" smtClean="0">
                <a:latin typeface="Times New Roman"/>
                <a:ea typeface="Calibri"/>
                <a:cs typeface="Times New Roman"/>
              </a:rPr>
              <a:t>Specification based on cost of adjustment idea</a:t>
            </a:r>
          </a:p>
          <a:p>
            <a:pPr algn="just">
              <a:lnSpc>
                <a:spcPct val="115000"/>
              </a:lnSpc>
              <a:spcBef>
                <a:spcPts val="0"/>
              </a:spcBef>
              <a:spcAft>
                <a:spcPts val="1000"/>
              </a:spcAft>
            </a:pPr>
            <a:r>
              <a:rPr lang="en-US" dirty="0" smtClean="0">
                <a:latin typeface="Times New Roman"/>
                <a:ea typeface="Calibri"/>
                <a:cs typeface="Times New Roman"/>
              </a:rPr>
              <a:t>Tried various lag structures without much change</a:t>
            </a:r>
          </a:p>
          <a:p>
            <a:pPr algn="just">
              <a:lnSpc>
                <a:spcPct val="115000"/>
              </a:lnSpc>
              <a:spcBef>
                <a:spcPts val="0"/>
              </a:spcBef>
              <a:spcAft>
                <a:spcPts val="1000"/>
              </a:spcAft>
            </a:pPr>
            <a:r>
              <a:rPr lang="en-US" dirty="0" smtClean="0">
                <a:latin typeface="Times New Roman"/>
                <a:ea typeface="Calibri"/>
                <a:cs typeface="Times New Roman"/>
              </a:rPr>
              <a:t>Regression based on data from Q3:1992 to Q4:2007</a:t>
            </a:r>
            <a:endParaRPr lang="en-US" dirty="0">
              <a:ea typeface="Calibri"/>
              <a:cs typeface="Times New Roman"/>
            </a:endParaRPr>
          </a:p>
          <a:p>
            <a:endParaRPr lang="en-US" dirty="0"/>
          </a:p>
        </p:txBody>
      </p:sp>
    </p:spTree>
    <p:extLst>
      <p:ext uri="{BB962C8B-B14F-4D97-AF65-F5344CB8AC3E}">
        <p14:creationId xmlns:p14="http://schemas.microsoft.com/office/powerpoint/2010/main" val="12922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Employment changes taken from the Business Employment Dynamics Survey , not monthly household or payroll surveys (all BLS surveys)</a:t>
            </a:r>
          </a:p>
          <a:p>
            <a:r>
              <a:rPr lang="en-US" dirty="0" smtClean="0"/>
              <a:t>Quarterly series begun in Q3:1992 and represents 98% of employment on private, non-farm payrolls</a:t>
            </a:r>
          </a:p>
          <a:p>
            <a:r>
              <a:rPr lang="en-US" dirty="0" smtClean="0"/>
              <a:t>BEA provides quarterly price index for equipment and software</a:t>
            </a:r>
          </a:p>
          <a:p>
            <a:r>
              <a:rPr lang="en-US" dirty="0" smtClean="0"/>
              <a:t>BLS provides monthly labor compensation and unit labor cost data – middle month selected</a:t>
            </a:r>
          </a:p>
          <a:p>
            <a:r>
              <a:rPr lang="en-US" dirty="0" smtClean="0"/>
              <a:t>BEA calculates value added by industry on an annual basis – smoothed to include quarterly entries</a:t>
            </a:r>
          </a:p>
          <a:p>
            <a:r>
              <a:rPr lang="en-US" dirty="0" smtClean="0"/>
              <a:t>Moody’s interest rate on bonds rated Baa (available daily, used middle month) – to represent borrowing rate </a:t>
            </a:r>
            <a:endParaRPr lang="en-US" dirty="0"/>
          </a:p>
          <a:p>
            <a:r>
              <a:rPr lang="en-US" dirty="0" smtClean="0"/>
              <a:t>Fed funds rate – middle month selected</a:t>
            </a:r>
            <a:endParaRPr lang="en-US" dirty="0"/>
          </a:p>
        </p:txBody>
      </p:sp>
    </p:spTree>
    <p:extLst>
      <p:ext uri="{BB962C8B-B14F-4D97-AF65-F5344CB8AC3E}">
        <p14:creationId xmlns:p14="http://schemas.microsoft.com/office/powerpoint/2010/main" val="76685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 Goods Producing Sector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3101787"/>
              </p:ext>
            </p:extLst>
          </p:nvPr>
        </p:nvGraphicFramePr>
        <p:xfrm>
          <a:off x="1143000" y="1600200"/>
          <a:ext cx="6858000" cy="4038602"/>
        </p:xfrm>
        <a:graphic>
          <a:graphicData uri="http://schemas.openxmlformats.org/drawingml/2006/table">
            <a:tbl>
              <a:tblPr firstRow="1" firstCol="1" bandRow="1">
                <a:tableStyleId>{5C22544A-7EE6-4342-B048-85BDC9FD1C3A}</a:tableStyleId>
              </a:tblPr>
              <a:tblGrid>
                <a:gridCol w="1714500"/>
                <a:gridCol w="1714500"/>
                <a:gridCol w="1714500"/>
                <a:gridCol w="1714500"/>
              </a:tblGrid>
              <a:tr h="1040738">
                <a:tc>
                  <a:txBody>
                    <a:bodyPr/>
                    <a:lstStyle/>
                    <a:p>
                      <a:pPr marL="0" marR="0" algn="just">
                        <a:lnSpc>
                          <a:spcPct val="115000"/>
                        </a:lnSpc>
                        <a:spcBef>
                          <a:spcPts val="0"/>
                        </a:spcBef>
                        <a:spcAft>
                          <a:spcPts val="0"/>
                        </a:spcAft>
                      </a:pPr>
                      <a:r>
                        <a:rPr lang="en-US" sz="1200" dirty="0">
                          <a:effectLst/>
                        </a:rPr>
                        <a:t>Dependent Variable:   G_NJOBCH</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r>
              <a:tr h="333096">
                <a:tc>
                  <a:txBody>
                    <a:bodyPr/>
                    <a:lstStyle/>
                    <a:p>
                      <a:pPr marL="0" marR="0" algn="just">
                        <a:lnSpc>
                          <a:spcPct val="115000"/>
                        </a:lnSpc>
                        <a:spcBef>
                          <a:spcPts val="0"/>
                        </a:spcBef>
                        <a:spcAft>
                          <a:spcPts val="0"/>
                        </a:spcAft>
                      </a:pPr>
                      <a:r>
                        <a:rPr lang="en-US" sz="1200">
                          <a:effectLst/>
                        </a:rPr>
                        <a:t>Glaborcost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-46.7 (9.82)**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  -75.9 (12.9)** </a:t>
                      </a:r>
                      <a:endParaRPr lang="en-US" sz="1100">
                        <a:effectLst/>
                        <a:latin typeface="Calibri"/>
                      </a:endParaRPr>
                    </a:p>
                  </a:txBody>
                  <a:tcPr marL="68580" marR="68580" marT="0" marB="0"/>
                </a:tc>
              </a:tr>
              <a:tr h="333096">
                <a:tc>
                  <a:txBody>
                    <a:bodyPr/>
                    <a:lstStyle/>
                    <a:p>
                      <a:pPr marL="0" marR="0" algn="just">
                        <a:lnSpc>
                          <a:spcPct val="115000"/>
                        </a:lnSpc>
                        <a:spcBef>
                          <a:spcPts val="0"/>
                        </a:spcBef>
                        <a:spcAft>
                          <a:spcPts val="0"/>
                        </a:spcAft>
                      </a:pPr>
                      <a:r>
                        <a:rPr lang="en-US" sz="1200">
                          <a:effectLst/>
                        </a:rPr>
                        <a:t>Gvalueadded</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1.07 (.223)**</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.061 (.193)</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2.31 (.405)**</a:t>
                      </a:r>
                      <a:endParaRPr lang="en-US" sz="1100">
                        <a:effectLst/>
                        <a:latin typeface="Calibri"/>
                        <a:ea typeface="Calibri"/>
                        <a:cs typeface="Times New Roman"/>
                      </a:endParaRPr>
                    </a:p>
                  </a:txBody>
                  <a:tcPr marL="68580" marR="68580" marT="0" marB="0"/>
                </a:tc>
              </a:tr>
              <a:tr h="333096">
                <a:tc>
                  <a:txBody>
                    <a:bodyPr/>
                    <a:lstStyle/>
                    <a:p>
                      <a:pPr marL="0" marR="0" algn="just">
                        <a:lnSpc>
                          <a:spcPct val="115000"/>
                        </a:lnSpc>
                        <a:spcBef>
                          <a:spcPts val="0"/>
                        </a:spcBef>
                        <a:spcAft>
                          <a:spcPts val="0"/>
                        </a:spcAft>
                      </a:pPr>
                      <a:r>
                        <a:rPr lang="en-US" sz="1200">
                          <a:effectLst/>
                        </a:rPr>
                        <a:t>Esoftpi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-92.9 (30.0)**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-16.1 (28.3)</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-44.5 (28.1)</a:t>
                      </a:r>
                      <a:endParaRPr lang="en-US" sz="1100">
                        <a:effectLst/>
                        <a:latin typeface="Calibri"/>
                      </a:endParaRPr>
                    </a:p>
                  </a:txBody>
                  <a:tcPr marL="68580" marR="68580" marT="0" marB="0"/>
                </a:tc>
              </a:tr>
              <a:tr h="333096">
                <a:tc>
                  <a:txBody>
                    <a:bodyPr/>
                    <a:lstStyle/>
                    <a:p>
                      <a:pPr marL="0" marR="0" algn="just">
                        <a:lnSpc>
                          <a:spcPct val="115000"/>
                        </a:lnSpc>
                        <a:spcBef>
                          <a:spcPts val="0"/>
                        </a:spcBef>
                        <a:spcAft>
                          <a:spcPts val="0"/>
                        </a:spcAft>
                      </a:pPr>
                      <a:r>
                        <a:rPr lang="en-US" sz="1200">
                          <a:effectLst/>
                        </a:rPr>
                        <a:t>Moodys_Baa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-1409 (381)**</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-533 (362)</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-777 (348)*</a:t>
                      </a:r>
                      <a:endParaRPr lang="en-US" sz="1100">
                        <a:effectLst/>
                        <a:latin typeface="Calibri"/>
                      </a:endParaRPr>
                    </a:p>
                  </a:txBody>
                  <a:tcPr marL="68580" marR="68580" marT="0" marB="0"/>
                </a:tc>
              </a:tr>
              <a:tr h="333096">
                <a:tc>
                  <a:txBody>
                    <a:bodyPr/>
                    <a:lstStyle/>
                    <a:p>
                      <a:pPr marL="0" marR="0" algn="just">
                        <a:lnSpc>
                          <a:spcPct val="115000"/>
                        </a:lnSpc>
                        <a:spcBef>
                          <a:spcPts val="0"/>
                        </a:spcBef>
                        <a:spcAft>
                          <a:spcPts val="0"/>
                        </a:spcAft>
                      </a:pPr>
                      <a:r>
                        <a:rPr lang="en-US" sz="1200">
                          <a:effectLst/>
                        </a:rPr>
                        <a:t>Capcost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11.8 (3.5)**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4.10 (3.17)</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6.60 (3.17)*</a:t>
                      </a:r>
                      <a:endParaRPr lang="en-US" sz="1100">
                        <a:effectLst/>
                        <a:latin typeface="Calibri"/>
                      </a:endParaRPr>
                    </a:p>
                  </a:txBody>
                  <a:tcPr marL="68580" marR="68580" marT="0" marB="0"/>
                </a:tc>
              </a:tr>
              <a:tr h="333096">
                <a:tc>
                  <a:txBody>
                    <a:bodyPr/>
                    <a:lstStyle/>
                    <a:p>
                      <a:pPr marL="0" marR="0" algn="just">
                        <a:lnSpc>
                          <a:spcPct val="115000"/>
                        </a:lnSpc>
                        <a:spcBef>
                          <a:spcPts val="0"/>
                        </a:spcBef>
                        <a:spcAft>
                          <a:spcPts val="0"/>
                        </a:spcAft>
                      </a:pPr>
                      <a:r>
                        <a:rPr lang="en-US" sz="1200">
                          <a:effectLst/>
                        </a:rPr>
                        <a:t>Fedfunds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8.29 (13.6)</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-75.4 (19.6)**</a:t>
                      </a:r>
                      <a:endParaRPr lang="en-US" sz="1100">
                        <a:effectLst/>
                        <a:latin typeface="Calibri"/>
                      </a:endParaRPr>
                    </a:p>
                  </a:txBody>
                  <a:tcPr marL="68580" marR="68580" marT="0" marB="0"/>
                </a:tc>
              </a:tr>
              <a:tr h="333096">
                <a:tc>
                  <a:txBody>
                    <a:bodyPr/>
                    <a:lstStyle/>
                    <a:p>
                      <a:pPr marL="0" marR="0" algn="just">
                        <a:lnSpc>
                          <a:spcPct val="115000"/>
                        </a:lnSpc>
                        <a:spcBef>
                          <a:spcPts val="0"/>
                        </a:spcBef>
                        <a:spcAft>
                          <a:spcPts val="0"/>
                        </a:spcAft>
                      </a:pPr>
                      <a:r>
                        <a:rPr lang="en-US" sz="1200">
                          <a:effectLst/>
                        </a:rPr>
                        <a:t>Constant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12,673 (3,664)**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2,197 (3,479)  </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7,127 (3,375)*</a:t>
                      </a:r>
                      <a:endParaRPr lang="en-US" sz="1100">
                        <a:effectLst/>
                        <a:latin typeface="Calibri"/>
                      </a:endParaRPr>
                    </a:p>
                  </a:txBody>
                  <a:tcPr marL="68580" marR="68580" marT="0" marB="0"/>
                </a:tc>
              </a:tr>
              <a:tr h="333096">
                <a:tc>
                  <a:txBody>
                    <a:bodyPr/>
                    <a:lstStyle/>
                    <a:p>
                      <a:pPr marL="0" marR="0" algn="just">
                        <a:lnSpc>
                          <a:spcPct val="115000"/>
                        </a:lnSpc>
                        <a:spcBef>
                          <a:spcPts val="0"/>
                        </a:spcBef>
                        <a:spcAft>
                          <a:spcPts val="0"/>
                        </a:spcAft>
                      </a:pPr>
                      <a:r>
                        <a:rPr lang="en-US" sz="1200">
                          <a:effectLst/>
                        </a:rPr>
                        <a:t>Observations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62</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62</a:t>
                      </a:r>
                      <a:endParaRPr lang="en-US" sz="1100">
                        <a:effectLst/>
                        <a:latin typeface="Calibri"/>
                      </a:endParaRPr>
                    </a:p>
                  </a:txBody>
                  <a:tcPr marL="68580" marR="68580" marT="0" marB="0"/>
                </a:tc>
              </a:tr>
              <a:tr h="333096">
                <a:tc>
                  <a:txBody>
                    <a:bodyPr/>
                    <a:lstStyle/>
                    <a:p>
                      <a:pPr marL="0" marR="0" algn="just">
                        <a:lnSpc>
                          <a:spcPct val="115000"/>
                        </a:lnSpc>
                        <a:spcBef>
                          <a:spcPts val="0"/>
                        </a:spcBef>
                        <a:spcAft>
                          <a:spcPts val="0"/>
                        </a:spcAft>
                      </a:pPr>
                      <a:r>
                        <a:rPr lang="en-US" sz="1200">
                          <a:effectLst/>
                        </a:rPr>
                        <a:t>Adjusted R</a:t>
                      </a:r>
                      <a:r>
                        <a:rPr lang="en-US" sz="1200" baseline="30000">
                          <a:effectLst/>
                        </a:rPr>
                        <a:t>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.587</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.400</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dirty="0">
                          <a:effectLst/>
                        </a:rPr>
                        <a:t>.686</a:t>
                      </a:r>
                      <a:endParaRPr lang="en-US" sz="1100" dirty="0">
                        <a:effectLst/>
                        <a:latin typeface="Calibri"/>
                      </a:endParaRPr>
                    </a:p>
                  </a:txBody>
                  <a:tcPr marL="68580" marR="68580" marT="0" marB="0"/>
                </a:tc>
              </a:tr>
            </a:tbl>
          </a:graphicData>
        </a:graphic>
      </p:graphicFrame>
      <p:sp>
        <p:nvSpPr>
          <p:cNvPr id="7" name="TextBox 6"/>
          <p:cNvSpPr txBox="1"/>
          <p:nvPr/>
        </p:nvSpPr>
        <p:spPr>
          <a:xfrm>
            <a:off x="1143000" y="6172200"/>
            <a:ext cx="7011150" cy="369332"/>
          </a:xfrm>
          <a:prstGeom prst="rect">
            <a:avLst/>
          </a:prstGeom>
          <a:noFill/>
        </p:spPr>
        <p:txBody>
          <a:bodyPr wrap="none" rtlCol="0">
            <a:spAutoFit/>
          </a:bodyPr>
          <a:lstStyle/>
          <a:p>
            <a:r>
              <a:rPr lang="en-US" dirty="0"/>
              <a:t>* statistically significant the 5% level, ** statistically significant at the 1% </a:t>
            </a:r>
          </a:p>
        </p:txBody>
      </p:sp>
    </p:spTree>
    <p:extLst>
      <p:ext uri="{BB962C8B-B14F-4D97-AF65-F5344CB8AC3E}">
        <p14:creationId xmlns:p14="http://schemas.microsoft.com/office/powerpoint/2010/main" val="267649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Producing Sector</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r>
              <a:rPr lang="en-US" sz="2800" dirty="0" smtClean="0"/>
              <a:t>Goods production accounts for about 17% of private non-farm employment and 21% of private non-farm value added</a:t>
            </a:r>
          </a:p>
          <a:p>
            <a:r>
              <a:rPr lang="en-US" sz="2800" dirty="0" smtClean="0"/>
              <a:t>A 1% increase in value added → an employment increase of 65k jobs  (Goods value added = $2.8Tr)</a:t>
            </a:r>
          </a:p>
          <a:p>
            <a:r>
              <a:rPr lang="en-US" sz="2800" dirty="0" smtClean="0"/>
              <a:t>A 1 percentage point increase in labor cost </a:t>
            </a:r>
            <a:r>
              <a:rPr lang="en-US" sz="2800" dirty="0"/>
              <a:t>→ a </a:t>
            </a:r>
            <a:r>
              <a:rPr lang="en-US" sz="2800" dirty="0" smtClean="0"/>
              <a:t>decline of 76k jobs (Index at 110 in 2009)</a:t>
            </a:r>
          </a:p>
          <a:p>
            <a:pPr marL="342900" lvl="1" indent="-342900">
              <a:buFont typeface="Arial" pitchFamily="34" charset="0"/>
              <a:buChar char="•"/>
            </a:pPr>
            <a:r>
              <a:rPr lang="en-US" dirty="0" smtClean="0"/>
              <a:t>If the labor cost related terms is dropped, the R</a:t>
            </a:r>
            <a:r>
              <a:rPr lang="en-US" baseline="30000" dirty="0" smtClean="0"/>
              <a:t>2</a:t>
            </a:r>
            <a:r>
              <a:rPr lang="en-US" dirty="0" smtClean="0"/>
              <a:t> drops from .69 to .40  (column 2)</a:t>
            </a:r>
          </a:p>
          <a:p>
            <a:pPr marL="342900" lvl="1" indent="-342900">
              <a:buFont typeface="Arial" pitchFamily="34" charset="0"/>
              <a:buChar char="•"/>
            </a:pPr>
            <a:r>
              <a:rPr lang="en-US" dirty="0" smtClean="0"/>
              <a:t>If the Fed funds term is dropped from the equation, </a:t>
            </a:r>
            <a:r>
              <a:rPr lang="en-US" dirty="0"/>
              <a:t>R</a:t>
            </a:r>
            <a:r>
              <a:rPr lang="en-US" baseline="30000" dirty="0"/>
              <a:t>2</a:t>
            </a:r>
            <a:r>
              <a:rPr lang="en-US" dirty="0"/>
              <a:t> drops from .69 to </a:t>
            </a:r>
            <a:r>
              <a:rPr lang="en-US" dirty="0" smtClean="0"/>
              <a:t>.59 (column1)</a:t>
            </a:r>
          </a:p>
        </p:txBody>
      </p:sp>
    </p:spTree>
    <p:extLst>
      <p:ext uri="{BB962C8B-B14F-4D97-AF65-F5344CB8AC3E}">
        <p14:creationId xmlns:p14="http://schemas.microsoft.com/office/powerpoint/2010/main" val="148781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2  Service Producing Sectors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0401700"/>
              </p:ext>
            </p:extLst>
          </p:nvPr>
        </p:nvGraphicFramePr>
        <p:xfrm>
          <a:off x="838200" y="1524000"/>
          <a:ext cx="7536180" cy="4191004"/>
        </p:xfrm>
        <a:graphic>
          <a:graphicData uri="http://schemas.openxmlformats.org/drawingml/2006/table">
            <a:tbl>
              <a:tblPr firstRow="1" firstCol="1" bandRow="1">
                <a:tableStyleId>{5C22544A-7EE6-4342-B048-85BDC9FD1C3A}</a:tableStyleId>
              </a:tblPr>
              <a:tblGrid>
                <a:gridCol w="1884045"/>
                <a:gridCol w="1884045"/>
                <a:gridCol w="1884045"/>
                <a:gridCol w="1884045"/>
              </a:tblGrid>
              <a:tr h="1080010">
                <a:tc>
                  <a:txBody>
                    <a:bodyPr/>
                    <a:lstStyle/>
                    <a:p>
                      <a:pPr marL="0" marR="0" algn="just">
                        <a:lnSpc>
                          <a:spcPct val="115000"/>
                        </a:lnSpc>
                        <a:spcBef>
                          <a:spcPts val="0"/>
                        </a:spcBef>
                        <a:spcAft>
                          <a:spcPts val="0"/>
                        </a:spcAft>
                      </a:pPr>
                      <a:r>
                        <a:rPr lang="en-US" sz="1200">
                          <a:effectLst/>
                        </a:rPr>
                        <a:t>Dependent Variable:   S_NJOBCH</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r>
              <a:tr h="345666">
                <a:tc>
                  <a:txBody>
                    <a:bodyPr/>
                    <a:lstStyle/>
                    <a:p>
                      <a:pPr marL="0" marR="0" algn="just">
                        <a:lnSpc>
                          <a:spcPct val="115000"/>
                        </a:lnSpc>
                        <a:spcBef>
                          <a:spcPts val="0"/>
                        </a:spcBef>
                        <a:spcAft>
                          <a:spcPts val="0"/>
                        </a:spcAft>
                      </a:pPr>
                      <a:r>
                        <a:rPr lang="en-US" sz="1200">
                          <a:effectLst/>
                        </a:rPr>
                        <a:t>Slaborcost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-183 (48.1)**</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  -218 (71.2)** </a:t>
                      </a:r>
                      <a:endParaRPr lang="en-US" sz="1100">
                        <a:effectLst/>
                        <a:latin typeface="Calibri"/>
                      </a:endParaRPr>
                    </a:p>
                  </a:txBody>
                  <a:tcPr marL="68580" marR="68580" marT="0" marB="0"/>
                </a:tc>
              </a:tr>
              <a:tr h="345666">
                <a:tc>
                  <a:txBody>
                    <a:bodyPr/>
                    <a:lstStyle/>
                    <a:p>
                      <a:pPr marL="0" marR="0" algn="just">
                        <a:lnSpc>
                          <a:spcPct val="115000"/>
                        </a:lnSpc>
                        <a:spcBef>
                          <a:spcPts val="0"/>
                        </a:spcBef>
                        <a:spcAft>
                          <a:spcPts val="0"/>
                        </a:spcAft>
                      </a:pPr>
                      <a:r>
                        <a:rPr lang="en-US" sz="1200">
                          <a:effectLst/>
                        </a:rPr>
                        <a:t>Svalueadded</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1.24 (.335)**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-.141 (.069)*</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1.54 (.540)**</a:t>
                      </a:r>
                      <a:endParaRPr lang="en-US" sz="1100">
                        <a:effectLst/>
                        <a:latin typeface="Calibri"/>
                        <a:ea typeface="Calibri"/>
                        <a:cs typeface="Times New Roman"/>
                      </a:endParaRPr>
                    </a:p>
                  </a:txBody>
                  <a:tcPr marL="68580" marR="68580" marT="0" marB="0"/>
                </a:tc>
              </a:tr>
              <a:tr h="345666">
                <a:tc>
                  <a:txBody>
                    <a:bodyPr/>
                    <a:lstStyle/>
                    <a:p>
                      <a:pPr marL="0" marR="0" algn="just">
                        <a:lnSpc>
                          <a:spcPct val="115000"/>
                        </a:lnSpc>
                        <a:spcBef>
                          <a:spcPts val="0"/>
                        </a:spcBef>
                        <a:spcAft>
                          <a:spcPts val="0"/>
                        </a:spcAft>
                      </a:pPr>
                      <a:r>
                        <a:rPr lang="en-US" sz="1200">
                          <a:effectLst/>
                        </a:rPr>
                        <a:t>Esoftpi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-110.5 (61.7)</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-85.9 (55.93)</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-91.3 (60.6)</a:t>
                      </a:r>
                      <a:endParaRPr lang="en-US" sz="1100">
                        <a:effectLst/>
                        <a:latin typeface="Calibri"/>
                      </a:endParaRPr>
                    </a:p>
                  </a:txBody>
                  <a:tcPr marL="68580" marR="68580" marT="0" marB="0"/>
                </a:tc>
              </a:tr>
              <a:tr h="345666">
                <a:tc>
                  <a:txBody>
                    <a:bodyPr/>
                    <a:lstStyle/>
                    <a:p>
                      <a:pPr marL="0" marR="0" algn="just">
                        <a:lnSpc>
                          <a:spcPct val="115000"/>
                        </a:lnSpc>
                        <a:spcBef>
                          <a:spcPts val="0"/>
                        </a:spcBef>
                        <a:spcAft>
                          <a:spcPts val="0"/>
                        </a:spcAft>
                      </a:pPr>
                      <a:r>
                        <a:rPr lang="en-US" sz="1200">
                          <a:effectLst/>
                        </a:rPr>
                        <a:t>Moodys_Baa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-1695 (796)*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-1444 (719)*</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-1463 (777)</a:t>
                      </a:r>
                      <a:endParaRPr lang="en-US" sz="1100">
                        <a:effectLst/>
                        <a:latin typeface="Calibri"/>
                      </a:endParaRPr>
                    </a:p>
                  </a:txBody>
                  <a:tcPr marL="68580" marR="68580" marT="0" marB="0"/>
                </a:tc>
              </a:tr>
              <a:tr h="345666">
                <a:tc>
                  <a:txBody>
                    <a:bodyPr/>
                    <a:lstStyle/>
                    <a:p>
                      <a:pPr marL="0" marR="0" algn="just">
                        <a:lnSpc>
                          <a:spcPct val="115000"/>
                        </a:lnSpc>
                        <a:spcBef>
                          <a:spcPts val="0"/>
                        </a:spcBef>
                        <a:spcAft>
                          <a:spcPts val="0"/>
                        </a:spcAft>
                      </a:pPr>
                      <a:r>
                        <a:rPr lang="en-US" sz="1200">
                          <a:effectLst/>
                        </a:rPr>
                        <a:t>Capcost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13.4 (7.18)</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11.2 (6.43)</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11.4 (7.05)</a:t>
                      </a:r>
                      <a:endParaRPr lang="en-US" sz="1100">
                        <a:effectLst/>
                        <a:latin typeface="Calibri"/>
                      </a:endParaRPr>
                    </a:p>
                  </a:txBody>
                  <a:tcPr marL="68580" marR="68580" marT="0" marB="0"/>
                </a:tc>
              </a:tr>
              <a:tr h="345666">
                <a:tc>
                  <a:txBody>
                    <a:bodyPr/>
                    <a:lstStyle/>
                    <a:p>
                      <a:pPr marL="0" marR="0" algn="just">
                        <a:lnSpc>
                          <a:spcPct val="115000"/>
                        </a:lnSpc>
                        <a:spcBef>
                          <a:spcPts val="0"/>
                        </a:spcBef>
                        <a:spcAft>
                          <a:spcPts val="0"/>
                        </a:spcAft>
                      </a:pPr>
                      <a:r>
                        <a:rPr lang="en-US" sz="1200">
                          <a:effectLst/>
                        </a:rPr>
                        <a:t>Fedfunds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62.5 (22.3)*</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-29.0 (34.6)</a:t>
                      </a:r>
                      <a:endParaRPr lang="en-US" sz="1100">
                        <a:effectLst/>
                        <a:latin typeface="Calibri"/>
                      </a:endParaRPr>
                    </a:p>
                  </a:txBody>
                  <a:tcPr marL="68580" marR="68580" marT="0" marB="0"/>
                </a:tc>
              </a:tr>
              <a:tr h="345666">
                <a:tc>
                  <a:txBody>
                    <a:bodyPr/>
                    <a:lstStyle/>
                    <a:p>
                      <a:pPr marL="0" marR="0" algn="just">
                        <a:lnSpc>
                          <a:spcPct val="115000"/>
                        </a:lnSpc>
                        <a:spcBef>
                          <a:spcPts val="0"/>
                        </a:spcBef>
                        <a:spcAft>
                          <a:spcPts val="0"/>
                        </a:spcAft>
                      </a:pPr>
                      <a:r>
                        <a:rPr lang="en-US" sz="1200">
                          <a:effectLst/>
                        </a:rPr>
                        <a:t>Constant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21,178 (8,203)**</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12,072 (6,462)  </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20,056 (7966)**</a:t>
                      </a:r>
                      <a:endParaRPr lang="en-US" sz="1100">
                        <a:effectLst/>
                        <a:latin typeface="Calibri"/>
                      </a:endParaRPr>
                    </a:p>
                  </a:txBody>
                  <a:tcPr marL="68580" marR="68580" marT="0" marB="0"/>
                </a:tc>
              </a:tr>
              <a:tr h="345666">
                <a:tc>
                  <a:txBody>
                    <a:bodyPr/>
                    <a:lstStyle/>
                    <a:p>
                      <a:pPr marL="0" marR="0" algn="just">
                        <a:lnSpc>
                          <a:spcPct val="115000"/>
                        </a:lnSpc>
                        <a:spcBef>
                          <a:spcPts val="0"/>
                        </a:spcBef>
                        <a:spcAft>
                          <a:spcPts val="0"/>
                        </a:spcAft>
                      </a:pPr>
                      <a:r>
                        <a:rPr lang="en-US" sz="1200">
                          <a:effectLst/>
                        </a:rPr>
                        <a:t>Observations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62</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62</a:t>
                      </a:r>
                      <a:endParaRPr lang="en-US" sz="1100">
                        <a:effectLst/>
                        <a:latin typeface="Calibri"/>
                      </a:endParaRPr>
                    </a:p>
                  </a:txBody>
                  <a:tcPr marL="68580" marR="68580" marT="0" marB="0"/>
                </a:tc>
              </a:tr>
              <a:tr h="345666">
                <a:tc>
                  <a:txBody>
                    <a:bodyPr/>
                    <a:lstStyle/>
                    <a:p>
                      <a:pPr marL="0" marR="0" algn="just">
                        <a:lnSpc>
                          <a:spcPct val="115000"/>
                        </a:lnSpc>
                        <a:spcBef>
                          <a:spcPts val="0"/>
                        </a:spcBef>
                        <a:spcAft>
                          <a:spcPts val="0"/>
                        </a:spcAft>
                      </a:pPr>
                      <a:r>
                        <a:rPr lang="en-US" sz="1200">
                          <a:effectLst/>
                        </a:rPr>
                        <a:t>Adjusted R</a:t>
                      </a:r>
                      <a:r>
                        <a:rPr lang="en-US" sz="1200" baseline="30000">
                          <a:effectLst/>
                        </a:rPr>
                        <a:t>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.414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.305</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dirty="0">
                          <a:effectLst/>
                        </a:rPr>
                        <a:t>.420</a:t>
                      </a:r>
                      <a:endParaRPr lang="en-US" sz="1100" dirty="0">
                        <a:effectLst/>
                        <a:latin typeface="Calibri"/>
                      </a:endParaRPr>
                    </a:p>
                  </a:txBody>
                  <a:tcPr marL="68580" marR="68580" marT="0" marB="0"/>
                </a:tc>
              </a:tr>
            </a:tbl>
          </a:graphicData>
        </a:graphic>
      </p:graphicFrame>
      <p:sp>
        <p:nvSpPr>
          <p:cNvPr id="5" name="TextBox 4"/>
          <p:cNvSpPr txBox="1"/>
          <p:nvPr/>
        </p:nvSpPr>
        <p:spPr>
          <a:xfrm>
            <a:off x="1143000" y="6172200"/>
            <a:ext cx="6958252" cy="369332"/>
          </a:xfrm>
          <a:prstGeom prst="rect">
            <a:avLst/>
          </a:prstGeom>
          <a:noFill/>
        </p:spPr>
        <p:txBody>
          <a:bodyPr wrap="none" rtlCol="0">
            <a:spAutoFit/>
          </a:bodyPr>
          <a:lstStyle/>
          <a:p>
            <a:r>
              <a:rPr lang="en-US" dirty="0"/>
              <a:t>* statistically significant the 5% level, ** statistically significant at the </a:t>
            </a:r>
            <a:r>
              <a:rPr lang="en-US" dirty="0" smtClean="0"/>
              <a:t>1%</a:t>
            </a:r>
            <a:endParaRPr lang="en-US" dirty="0"/>
          </a:p>
        </p:txBody>
      </p:sp>
    </p:spTree>
    <p:extLst>
      <p:ext uri="{BB962C8B-B14F-4D97-AF65-F5344CB8AC3E}">
        <p14:creationId xmlns:p14="http://schemas.microsoft.com/office/powerpoint/2010/main" val="304902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Setting the Mood</a:t>
            </a:r>
            <a:endParaRPr lang="en-US" dirty="0"/>
          </a:p>
        </p:txBody>
      </p:sp>
      <p:sp>
        <p:nvSpPr>
          <p:cNvPr id="3" name="Content Placeholder 2"/>
          <p:cNvSpPr>
            <a:spLocks noGrp="1"/>
          </p:cNvSpPr>
          <p:nvPr>
            <p:ph idx="1"/>
          </p:nvPr>
        </p:nvSpPr>
        <p:spPr/>
        <p:txBody>
          <a:bodyPr>
            <a:normAutofit lnSpcReduction="10000"/>
          </a:bodyPr>
          <a:lstStyle/>
          <a:p>
            <a:r>
              <a:rPr lang="en-US" dirty="0" smtClean="0"/>
              <a:t>Money:  “anything which is widely accepted in payment for goods or in discharge of other kinds of business obligations.” – D. Robertson</a:t>
            </a:r>
          </a:p>
          <a:p>
            <a:r>
              <a:rPr lang="en-US" dirty="0" smtClean="0"/>
              <a:t>Money: “a blessing that is of no advantage to us excepting when we part with it. An evidence of culture and a passport to polite society. – </a:t>
            </a:r>
            <a:r>
              <a:rPr lang="en-US" i="1" dirty="0" smtClean="0"/>
              <a:t>The Devil’s Dictionary</a:t>
            </a:r>
            <a:r>
              <a:rPr lang="en-US" dirty="0" smtClean="0"/>
              <a:t>, A. Bierce</a:t>
            </a:r>
          </a:p>
          <a:p>
            <a:r>
              <a:rPr lang="en-US" dirty="0" smtClean="0"/>
              <a:t>“Cheap money can’t buy a strong economy” – R. Samuelson</a:t>
            </a:r>
            <a:endParaRPr lang="en-US" dirty="0"/>
          </a:p>
        </p:txBody>
      </p:sp>
    </p:spTree>
    <p:extLst>
      <p:ext uri="{BB962C8B-B14F-4D97-AF65-F5344CB8AC3E}">
        <p14:creationId xmlns:p14="http://schemas.microsoft.com/office/powerpoint/2010/main" val="104551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Producing Sector</a:t>
            </a:r>
            <a:endParaRPr lang="en-US" dirty="0"/>
          </a:p>
        </p:txBody>
      </p:sp>
      <p:sp>
        <p:nvSpPr>
          <p:cNvPr id="3" name="Content Placeholder 2"/>
          <p:cNvSpPr>
            <a:spLocks noGrp="1"/>
          </p:cNvSpPr>
          <p:nvPr>
            <p:ph idx="1"/>
          </p:nvPr>
        </p:nvSpPr>
        <p:spPr/>
        <p:txBody>
          <a:bodyPr>
            <a:noAutofit/>
          </a:bodyPr>
          <a:lstStyle/>
          <a:p>
            <a:r>
              <a:rPr lang="en-US" sz="2800" dirty="0" smtClean="0"/>
              <a:t>Service </a:t>
            </a:r>
            <a:r>
              <a:rPr lang="en-US" sz="2800" dirty="0"/>
              <a:t>production accounts for about </a:t>
            </a:r>
            <a:r>
              <a:rPr lang="en-US" sz="2800" dirty="0" smtClean="0"/>
              <a:t>83% </a:t>
            </a:r>
            <a:r>
              <a:rPr lang="en-US" sz="2800" dirty="0"/>
              <a:t>of private non-farm employment </a:t>
            </a:r>
            <a:r>
              <a:rPr lang="en-US" sz="2800" dirty="0" smtClean="0"/>
              <a:t>&amp; 79% </a:t>
            </a:r>
            <a:r>
              <a:rPr lang="en-US" sz="2800" dirty="0"/>
              <a:t>of private non-farm value added</a:t>
            </a:r>
          </a:p>
          <a:p>
            <a:r>
              <a:rPr lang="en-US" sz="2800" dirty="0" smtClean="0"/>
              <a:t>A </a:t>
            </a:r>
            <a:r>
              <a:rPr lang="en-US" sz="2800" dirty="0"/>
              <a:t>1% increase in value added → an employment </a:t>
            </a:r>
            <a:r>
              <a:rPr lang="en-US" sz="2800" dirty="0" smtClean="0">
                <a:sym typeface="Symbol"/>
              </a:rPr>
              <a:t> </a:t>
            </a:r>
            <a:r>
              <a:rPr lang="en-US" sz="2800" dirty="0" smtClean="0"/>
              <a:t>of 160k </a:t>
            </a:r>
            <a:r>
              <a:rPr lang="en-US" sz="2800" dirty="0"/>
              <a:t>jobs  </a:t>
            </a:r>
            <a:r>
              <a:rPr lang="en-US" sz="2800" dirty="0" smtClean="0"/>
              <a:t>(Service </a:t>
            </a:r>
            <a:r>
              <a:rPr lang="en-US" sz="2800" dirty="0"/>
              <a:t>value added = </a:t>
            </a:r>
            <a:r>
              <a:rPr lang="en-US" sz="2800" dirty="0" smtClean="0"/>
              <a:t>$10.4Tr</a:t>
            </a:r>
            <a:r>
              <a:rPr lang="en-US" sz="2800" dirty="0"/>
              <a:t>)</a:t>
            </a:r>
          </a:p>
          <a:p>
            <a:r>
              <a:rPr lang="en-US" sz="2800" dirty="0"/>
              <a:t>A 1 percentage point increase in labor </a:t>
            </a:r>
            <a:r>
              <a:rPr lang="en-US" sz="2800" dirty="0" smtClean="0"/>
              <a:t>cost   </a:t>
            </a:r>
            <a:r>
              <a:rPr lang="en-US" sz="2800" dirty="0"/>
              <a:t>→ </a:t>
            </a:r>
            <a:r>
              <a:rPr lang="en-US" sz="2800" dirty="0" smtClean="0"/>
              <a:t> a </a:t>
            </a:r>
            <a:r>
              <a:rPr lang="en-US" sz="2800" dirty="0"/>
              <a:t>decline of </a:t>
            </a:r>
            <a:r>
              <a:rPr lang="en-US" sz="2800" dirty="0" smtClean="0"/>
              <a:t>218 k </a:t>
            </a:r>
            <a:r>
              <a:rPr lang="en-US" sz="2800" dirty="0"/>
              <a:t>jobs </a:t>
            </a:r>
            <a:endParaRPr lang="en-US" sz="2800" dirty="0" smtClean="0"/>
          </a:p>
          <a:p>
            <a:r>
              <a:rPr lang="en-US" sz="2800" dirty="0" smtClean="0"/>
              <a:t>If </a:t>
            </a:r>
            <a:r>
              <a:rPr lang="en-US" sz="2800" dirty="0"/>
              <a:t>the labor cost related </a:t>
            </a:r>
            <a:r>
              <a:rPr lang="en-US" sz="2800" dirty="0" smtClean="0"/>
              <a:t>term </a:t>
            </a:r>
            <a:r>
              <a:rPr lang="en-US" sz="2800" dirty="0"/>
              <a:t>is </a:t>
            </a:r>
            <a:r>
              <a:rPr lang="en-US" sz="2800" dirty="0" smtClean="0"/>
              <a:t>dropped, R</a:t>
            </a:r>
            <a:r>
              <a:rPr lang="en-US" sz="2800" baseline="30000" dirty="0" smtClean="0"/>
              <a:t>2</a:t>
            </a:r>
            <a:r>
              <a:rPr lang="en-US" sz="2800" dirty="0" smtClean="0"/>
              <a:t> </a:t>
            </a:r>
            <a:r>
              <a:rPr lang="en-US" sz="2800" dirty="0"/>
              <a:t>drops from </a:t>
            </a:r>
            <a:r>
              <a:rPr lang="en-US" sz="2800" dirty="0" smtClean="0"/>
              <a:t>.42 </a:t>
            </a:r>
            <a:r>
              <a:rPr lang="en-US" sz="2800" dirty="0"/>
              <a:t>to </a:t>
            </a:r>
            <a:r>
              <a:rPr lang="en-US" sz="2800" dirty="0" smtClean="0"/>
              <a:t>.31  </a:t>
            </a:r>
            <a:r>
              <a:rPr lang="en-US" sz="2800" dirty="0"/>
              <a:t>(column 2)</a:t>
            </a:r>
          </a:p>
          <a:p>
            <a:pPr marL="342900" lvl="1" indent="-342900">
              <a:buFont typeface="Arial" pitchFamily="34" charset="0"/>
              <a:buChar char="•"/>
            </a:pPr>
            <a:r>
              <a:rPr lang="en-US" dirty="0"/>
              <a:t>If the Fed funds term is dropped from the </a:t>
            </a:r>
            <a:r>
              <a:rPr lang="en-US" dirty="0" smtClean="0"/>
              <a:t>equation, </a:t>
            </a:r>
            <a:r>
              <a:rPr lang="en-US" dirty="0"/>
              <a:t>R</a:t>
            </a:r>
            <a:r>
              <a:rPr lang="en-US" baseline="30000" dirty="0"/>
              <a:t>2</a:t>
            </a:r>
            <a:r>
              <a:rPr lang="en-US" dirty="0"/>
              <a:t> drops from </a:t>
            </a:r>
            <a:r>
              <a:rPr lang="en-US" dirty="0" smtClean="0"/>
              <a:t>.420 </a:t>
            </a:r>
            <a:r>
              <a:rPr lang="en-US" dirty="0"/>
              <a:t>to </a:t>
            </a:r>
            <a:r>
              <a:rPr lang="en-US" dirty="0" smtClean="0"/>
              <a:t>.414 </a:t>
            </a:r>
            <a:r>
              <a:rPr lang="en-US" dirty="0"/>
              <a:t>(column1</a:t>
            </a:r>
            <a:r>
              <a:rPr lang="en-US" dirty="0" smtClean="0"/>
              <a:t>)</a:t>
            </a:r>
            <a:endParaRPr lang="en-US" dirty="0"/>
          </a:p>
        </p:txBody>
      </p:sp>
    </p:spTree>
    <p:extLst>
      <p:ext uri="{BB962C8B-B14F-4D97-AF65-F5344CB8AC3E}">
        <p14:creationId xmlns:p14="http://schemas.microsoft.com/office/powerpoint/2010/main" val="343100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a:t>
            </a:r>
            <a:endParaRPr lang="en-US" dirty="0"/>
          </a:p>
        </p:txBody>
      </p:sp>
      <p:sp>
        <p:nvSpPr>
          <p:cNvPr id="3" name="Content Placeholder 2"/>
          <p:cNvSpPr>
            <a:spLocks noGrp="1"/>
          </p:cNvSpPr>
          <p:nvPr>
            <p:ph idx="1"/>
          </p:nvPr>
        </p:nvSpPr>
        <p:spPr/>
        <p:txBody>
          <a:bodyPr>
            <a:normAutofit/>
          </a:bodyPr>
          <a:lstStyle/>
          <a:p>
            <a:r>
              <a:rPr lang="en-US" dirty="0" smtClean="0"/>
              <a:t>Manufacturing accounts </a:t>
            </a:r>
            <a:r>
              <a:rPr lang="en-US" dirty="0"/>
              <a:t>for about </a:t>
            </a:r>
            <a:r>
              <a:rPr lang="en-US" dirty="0" smtClean="0"/>
              <a:t>11% </a:t>
            </a:r>
            <a:r>
              <a:rPr lang="en-US" dirty="0"/>
              <a:t>of private non-farm employment and </a:t>
            </a:r>
            <a:r>
              <a:rPr lang="en-US" dirty="0" smtClean="0"/>
              <a:t>13% </a:t>
            </a:r>
            <a:r>
              <a:rPr lang="en-US" dirty="0"/>
              <a:t>of private non-farm value </a:t>
            </a:r>
            <a:r>
              <a:rPr lang="en-US" dirty="0" smtClean="0"/>
              <a:t>added</a:t>
            </a:r>
          </a:p>
          <a:p>
            <a:r>
              <a:rPr lang="en-US" dirty="0" smtClean="0"/>
              <a:t>The cost of labor matters here as well, but productivity increases have been significant</a:t>
            </a:r>
          </a:p>
          <a:p>
            <a:r>
              <a:rPr lang="en-US" dirty="0" smtClean="0"/>
              <a:t>Decision-making is based on the ratio of the two indicators  to obtain the unit labor cost     =	cost of labor/productivity of labor</a:t>
            </a:r>
            <a:endParaRPr lang="en-US" dirty="0"/>
          </a:p>
          <a:p>
            <a:endParaRPr lang="en-US" dirty="0"/>
          </a:p>
        </p:txBody>
      </p:sp>
    </p:spTree>
    <p:extLst>
      <p:ext uri="{BB962C8B-B14F-4D97-AF65-F5344CB8AC3E}">
        <p14:creationId xmlns:p14="http://schemas.microsoft.com/office/powerpoint/2010/main" val="267546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Labor Cost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058651"/>
              </p:ext>
            </p:extLst>
          </p:nvPr>
        </p:nvGraphicFramePr>
        <p:xfrm>
          <a:off x="457200" y="1600200"/>
          <a:ext cx="3962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969145678"/>
              </p:ext>
            </p:extLst>
          </p:nvPr>
        </p:nvGraphicFramePr>
        <p:xfrm>
          <a:off x="4410075" y="1524000"/>
          <a:ext cx="4733925"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4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3 Manufacturing Sector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7832942"/>
              </p:ext>
            </p:extLst>
          </p:nvPr>
        </p:nvGraphicFramePr>
        <p:xfrm>
          <a:off x="1295400" y="1447802"/>
          <a:ext cx="6705600" cy="4190995"/>
        </p:xfrm>
        <a:graphic>
          <a:graphicData uri="http://schemas.openxmlformats.org/drawingml/2006/table">
            <a:tbl>
              <a:tblPr firstRow="1" firstCol="1" bandRow="1">
                <a:tableStyleId>{5C22544A-7EE6-4342-B048-85BDC9FD1C3A}</a:tableStyleId>
              </a:tblPr>
              <a:tblGrid>
                <a:gridCol w="1676400"/>
                <a:gridCol w="1676400"/>
                <a:gridCol w="1676400"/>
                <a:gridCol w="1676400"/>
              </a:tblGrid>
              <a:tr h="1080010">
                <a:tc>
                  <a:txBody>
                    <a:bodyPr/>
                    <a:lstStyle/>
                    <a:p>
                      <a:pPr marL="0" marR="0" algn="just">
                        <a:lnSpc>
                          <a:spcPct val="115000"/>
                        </a:lnSpc>
                        <a:spcBef>
                          <a:spcPts val="0"/>
                        </a:spcBef>
                        <a:spcAft>
                          <a:spcPts val="0"/>
                        </a:spcAft>
                      </a:pPr>
                      <a:r>
                        <a:rPr lang="en-US" sz="1200">
                          <a:effectLst/>
                        </a:rPr>
                        <a:t>Dependent Variable:   M_NJOBCH</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r>
              <a:tr h="345665">
                <a:tc>
                  <a:txBody>
                    <a:bodyPr/>
                    <a:lstStyle/>
                    <a:p>
                      <a:pPr marL="0" marR="0" algn="just">
                        <a:lnSpc>
                          <a:spcPct val="115000"/>
                        </a:lnSpc>
                        <a:spcBef>
                          <a:spcPts val="0"/>
                        </a:spcBef>
                        <a:spcAft>
                          <a:spcPts val="0"/>
                        </a:spcAft>
                      </a:pPr>
                      <a:r>
                        <a:rPr lang="en-US" sz="1200">
                          <a:effectLst/>
                        </a:rPr>
                        <a:t>ULC_M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-34.2 (6.77)**</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  -31.5 (6.41)** </a:t>
                      </a:r>
                      <a:endParaRPr lang="en-US" sz="1100">
                        <a:effectLst/>
                        <a:latin typeface="Calibri"/>
                      </a:endParaRPr>
                    </a:p>
                  </a:txBody>
                  <a:tcPr marL="68580" marR="68580" marT="0" marB="0"/>
                </a:tc>
              </a:tr>
              <a:tr h="345665">
                <a:tc>
                  <a:txBody>
                    <a:bodyPr/>
                    <a:lstStyle/>
                    <a:p>
                      <a:pPr marL="0" marR="0" algn="just">
                        <a:lnSpc>
                          <a:spcPct val="115000"/>
                        </a:lnSpc>
                        <a:spcBef>
                          <a:spcPts val="0"/>
                        </a:spcBef>
                        <a:spcAft>
                          <a:spcPts val="0"/>
                        </a:spcAft>
                      </a:pPr>
                      <a:r>
                        <a:rPr lang="en-US" sz="1200">
                          <a:effectLst/>
                        </a:rPr>
                        <a:t>Mvalueadded</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1.07 (.180)**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.920 (.242)**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1.33 (.245)**</a:t>
                      </a:r>
                      <a:endParaRPr lang="en-US" sz="1100">
                        <a:effectLst/>
                        <a:latin typeface="Calibri"/>
                        <a:ea typeface="Calibri"/>
                        <a:cs typeface="Times New Roman"/>
                      </a:endParaRPr>
                    </a:p>
                  </a:txBody>
                  <a:tcPr marL="68580" marR="68580" marT="0" marB="0"/>
                </a:tc>
              </a:tr>
              <a:tr h="345665">
                <a:tc>
                  <a:txBody>
                    <a:bodyPr/>
                    <a:lstStyle/>
                    <a:p>
                      <a:pPr marL="0" marR="0" algn="just">
                        <a:lnSpc>
                          <a:spcPct val="115000"/>
                        </a:lnSpc>
                        <a:spcBef>
                          <a:spcPts val="0"/>
                        </a:spcBef>
                        <a:spcAft>
                          <a:spcPts val="0"/>
                        </a:spcAft>
                      </a:pPr>
                      <a:r>
                        <a:rPr lang="en-US" sz="1200">
                          <a:effectLst/>
                        </a:rPr>
                        <a:t>Esoftpi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-33.6 (13.0)**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20.4 (14.8)</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-12.0 (14.7)</a:t>
                      </a:r>
                      <a:endParaRPr lang="en-US" sz="1100">
                        <a:effectLst/>
                        <a:latin typeface="Calibri"/>
                      </a:endParaRPr>
                    </a:p>
                  </a:txBody>
                  <a:tcPr marL="68580" marR="68580" marT="0" marB="0"/>
                </a:tc>
              </a:tr>
              <a:tr h="345665">
                <a:tc>
                  <a:txBody>
                    <a:bodyPr/>
                    <a:lstStyle/>
                    <a:p>
                      <a:pPr marL="0" marR="0" algn="just">
                        <a:lnSpc>
                          <a:spcPct val="115000"/>
                        </a:lnSpc>
                        <a:spcBef>
                          <a:spcPts val="0"/>
                        </a:spcBef>
                        <a:spcAft>
                          <a:spcPts val="0"/>
                        </a:spcAft>
                      </a:pPr>
                      <a:r>
                        <a:rPr lang="en-US" sz="1200">
                          <a:effectLst/>
                        </a:rPr>
                        <a:t>Moodys_Baa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-506 (168)**</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14.1 (188)</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-244 (184)</a:t>
                      </a:r>
                      <a:endParaRPr lang="en-US" sz="1100">
                        <a:effectLst/>
                        <a:latin typeface="Calibri"/>
                      </a:endParaRPr>
                    </a:p>
                  </a:txBody>
                  <a:tcPr marL="68580" marR="68580" marT="0" marB="0"/>
                </a:tc>
              </a:tr>
              <a:tr h="345665">
                <a:tc>
                  <a:txBody>
                    <a:bodyPr/>
                    <a:lstStyle/>
                    <a:p>
                      <a:pPr marL="0" marR="0" algn="just">
                        <a:lnSpc>
                          <a:spcPct val="115000"/>
                        </a:lnSpc>
                        <a:spcBef>
                          <a:spcPts val="0"/>
                        </a:spcBef>
                        <a:spcAft>
                          <a:spcPts val="0"/>
                        </a:spcAft>
                      </a:pPr>
                      <a:r>
                        <a:rPr lang="en-US" sz="1200">
                          <a:effectLst/>
                        </a:rPr>
                        <a:t>Capcost</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4.43 (1.54)**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-.108 (1.66)</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2.23 (1.65)</a:t>
                      </a:r>
                      <a:endParaRPr lang="en-US" sz="1100">
                        <a:effectLst/>
                        <a:latin typeface="Calibri"/>
                      </a:endParaRPr>
                    </a:p>
                  </a:txBody>
                  <a:tcPr marL="68580" marR="68580" marT="0" marB="0"/>
                </a:tc>
              </a:tr>
              <a:tr h="345665">
                <a:tc>
                  <a:txBody>
                    <a:bodyPr/>
                    <a:lstStyle/>
                    <a:p>
                      <a:pPr marL="0" marR="0" algn="just">
                        <a:lnSpc>
                          <a:spcPct val="115000"/>
                        </a:lnSpc>
                        <a:spcBef>
                          <a:spcPts val="0"/>
                        </a:spcBef>
                        <a:spcAft>
                          <a:spcPts val="0"/>
                        </a:spcAft>
                      </a:pPr>
                      <a:r>
                        <a:rPr lang="en-US" sz="1200">
                          <a:effectLst/>
                        </a:rPr>
                        <a:t>Fedfunds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-33.0 (13.1)**</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-20.8 (10.6)**</a:t>
                      </a:r>
                      <a:endParaRPr lang="en-US" sz="1100">
                        <a:effectLst/>
                        <a:latin typeface="Calibri"/>
                      </a:endParaRPr>
                    </a:p>
                  </a:txBody>
                  <a:tcPr marL="68580" marR="68580" marT="0" marB="0"/>
                </a:tc>
              </a:tr>
              <a:tr h="345665">
                <a:tc>
                  <a:txBody>
                    <a:bodyPr/>
                    <a:lstStyle/>
                    <a:p>
                      <a:pPr marL="0" marR="0" algn="just">
                        <a:lnSpc>
                          <a:spcPct val="115000"/>
                        </a:lnSpc>
                        <a:spcBef>
                          <a:spcPts val="0"/>
                        </a:spcBef>
                        <a:spcAft>
                          <a:spcPts val="0"/>
                        </a:spcAft>
                      </a:pPr>
                      <a:r>
                        <a:rPr lang="en-US" sz="1200">
                          <a:effectLst/>
                        </a:rPr>
                        <a:t>Constant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5,494 (1,685)**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  -3,446 (1,860)  </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2,462 (1,915)</a:t>
                      </a:r>
                      <a:endParaRPr lang="en-US" sz="1100">
                        <a:effectLst/>
                        <a:latin typeface="Calibri"/>
                      </a:endParaRPr>
                    </a:p>
                  </a:txBody>
                  <a:tcPr marL="68580" marR="68580" marT="0" marB="0"/>
                </a:tc>
              </a:tr>
              <a:tr h="345665">
                <a:tc>
                  <a:txBody>
                    <a:bodyPr/>
                    <a:lstStyle/>
                    <a:p>
                      <a:pPr marL="0" marR="0" algn="just">
                        <a:lnSpc>
                          <a:spcPct val="115000"/>
                        </a:lnSpc>
                        <a:spcBef>
                          <a:spcPts val="0"/>
                        </a:spcBef>
                        <a:spcAft>
                          <a:spcPts val="0"/>
                        </a:spcAft>
                      </a:pPr>
                      <a:r>
                        <a:rPr lang="en-US" sz="1200">
                          <a:effectLst/>
                        </a:rPr>
                        <a:t>Observations</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62</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a:effectLst/>
                        </a:rPr>
                        <a:t>62</a:t>
                      </a:r>
                      <a:endParaRPr lang="en-US" sz="1100">
                        <a:effectLst/>
                        <a:latin typeface="Calibri"/>
                      </a:endParaRPr>
                    </a:p>
                  </a:txBody>
                  <a:tcPr marL="68580" marR="68580" marT="0" marB="0"/>
                </a:tc>
              </a:tr>
              <a:tr h="345665">
                <a:tc>
                  <a:txBody>
                    <a:bodyPr/>
                    <a:lstStyle/>
                    <a:p>
                      <a:pPr marL="0" marR="0" algn="just">
                        <a:lnSpc>
                          <a:spcPct val="115000"/>
                        </a:lnSpc>
                        <a:spcBef>
                          <a:spcPts val="0"/>
                        </a:spcBef>
                        <a:spcAft>
                          <a:spcPts val="0"/>
                        </a:spcAft>
                      </a:pPr>
                      <a:r>
                        <a:rPr lang="en-US" sz="1200">
                          <a:effectLst/>
                        </a:rPr>
                        <a:t>Adjusted R</a:t>
                      </a:r>
                      <a:r>
                        <a:rPr lang="en-US" sz="1200" baseline="30000">
                          <a:effectLst/>
                        </a:rPr>
                        <a:t>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.660</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effectLst/>
                        </a:rPr>
                        <a:t>.549</a:t>
                      </a:r>
                      <a:endParaRPr lang="en-US" sz="1100">
                        <a:effectLst/>
                        <a:latin typeface="Calibri"/>
                        <a:ea typeface="Calibri"/>
                        <a:cs typeface="Times New Roman"/>
                      </a:endParaRPr>
                    </a:p>
                  </a:txBody>
                  <a:tcPr marL="68580" marR="68580" marT="0" marB="0"/>
                </a:tc>
                <a:tc>
                  <a:txBody>
                    <a:bodyPr/>
                    <a:lstStyle/>
                    <a:p>
                      <a:pPr algn="r">
                        <a:spcAft>
                          <a:spcPts val="0"/>
                        </a:spcAft>
                      </a:pPr>
                      <a:r>
                        <a:rPr lang="en-US" sz="1200" dirty="0">
                          <a:effectLst/>
                        </a:rPr>
                        <a:t>.678</a:t>
                      </a:r>
                      <a:endParaRPr lang="en-US" sz="1100" dirty="0">
                        <a:effectLst/>
                        <a:latin typeface="Calibri"/>
                      </a:endParaRPr>
                    </a:p>
                  </a:txBody>
                  <a:tcPr marL="68580" marR="68580" marT="0" marB="0"/>
                </a:tc>
              </a:tr>
            </a:tbl>
          </a:graphicData>
        </a:graphic>
      </p:graphicFrame>
      <p:sp>
        <p:nvSpPr>
          <p:cNvPr id="5" name="TextBox 4"/>
          <p:cNvSpPr txBox="1"/>
          <p:nvPr/>
        </p:nvSpPr>
        <p:spPr>
          <a:xfrm>
            <a:off x="1447800" y="6096000"/>
            <a:ext cx="6958252" cy="369332"/>
          </a:xfrm>
          <a:prstGeom prst="rect">
            <a:avLst/>
          </a:prstGeom>
          <a:noFill/>
        </p:spPr>
        <p:txBody>
          <a:bodyPr wrap="none" rtlCol="0">
            <a:spAutoFit/>
          </a:bodyPr>
          <a:lstStyle/>
          <a:p>
            <a:r>
              <a:rPr lang="en-US" dirty="0"/>
              <a:t>* statistically significant the 5% level, ** statistically significant at the 1%</a:t>
            </a:r>
          </a:p>
        </p:txBody>
      </p:sp>
    </p:spTree>
    <p:extLst>
      <p:ext uri="{BB962C8B-B14F-4D97-AF65-F5344CB8AC3E}">
        <p14:creationId xmlns:p14="http://schemas.microsoft.com/office/powerpoint/2010/main" val="375321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Sector</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sz="4100" dirty="0" smtClean="0"/>
              <a:t>A </a:t>
            </a:r>
            <a:r>
              <a:rPr lang="en-US" sz="4100" dirty="0"/>
              <a:t>1% increase in value added → an employment increase of </a:t>
            </a:r>
            <a:r>
              <a:rPr lang="en-US" sz="4100" dirty="0" smtClean="0"/>
              <a:t>23k </a:t>
            </a:r>
            <a:r>
              <a:rPr lang="en-US" sz="4100" dirty="0"/>
              <a:t>jobs  </a:t>
            </a:r>
            <a:r>
              <a:rPr lang="en-US" sz="4100" dirty="0" smtClean="0"/>
              <a:t>(Manufacturing </a:t>
            </a:r>
            <a:r>
              <a:rPr lang="en-US" sz="4100" dirty="0"/>
              <a:t>value added = </a:t>
            </a:r>
            <a:r>
              <a:rPr lang="en-US" sz="4100" dirty="0" smtClean="0"/>
              <a:t>$1.7Tr)</a:t>
            </a:r>
            <a:endParaRPr lang="en-US" sz="4100" dirty="0"/>
          </a:p>
          <a:p>
            <a:r>
              <a:rPr lang="en-US" sz="4100" dirty="0"/>
              <a:t>A 1 percentage point increase in </a:t>
            </a:r>
            <a:r>
              <a:rPr lang="en-US" sz="4100" dirty="0" smtClean="0"/>
              <a:t>unit labor </a:t>
            </a:r>
            <a:r>
              <a:rPr lang="en-US" sz="4100" dirty="0"/>
              <a:t>cost → a decline of </a:t>
            </a:r>
            <a:r>
              <a:rPr lang="en-US" sz="4100" dirty="0" smtClean="0"/>
              <a:t>32 </a:t>
            </a:r>
            <a:r>
              <a:rPr lang="en-US" sz="4100" dirty="0"/>
              <a:t>k jobs </a:t>
            </a:r>
          </a:p>
          <a:p>
            <a:pPr marL="342900" lvl="1" indent="-342900">
              <a:buFont typeface="Arial" pitchFamily="34" charset="0"/>
              <a:buChar char="•"/>
            </a:pPr>
            <a:r>
              <a:rPr lang="en-US" sz="4100" dirty="0"/>
              <a:t>If the labor cost related terms is </a:t>
            </a:r>
            <a:r>
              <a:rPr lang="en-US" sz="4100" dirty="0" smtClean="0"/>
              <a:t>dropped,  </a:t>
            </a:r>
            <a:r>
              <a:rPr lang="en-US" sz="4100" dirty="0"/>
              <a:t>R</a:t>
            </a:r>
            <a:r>
              <a:rPr lang="en-US" sz="4100" baseline="30000" dirty="0"/>
              <a:t>2</a:t>
            </a:r>
            <a:r>
              <a:rPr lang="en-US" sz="4100" dirty="0"/>
              <a:t> drops from </a:t>
            </a:r>
            <a:r>
              <a:rPr lang="en-US" sz="4100" dirty="0" smtClean="0"/>
              <a:t>.68 </a:t>
            </a:r>
            <a:r>
              <a:rPr lang="en-US" sz="4100" dirty="0"/>
              <a:t>to </a:t>
            </a:r>
            <a:r>
              <a:rPr lang="en-US" sz="4100" dirty="0" smtClean="0"/>
              <a:t>.55  </a:t>
            </a:r>
            <a:r>
              <a:rPr lang="en-US" sz="4100" dirty="0"/>
              <a:t>(column 2)</a:t>
            </a:r>
          </a:p>
          <a:p>
            <a:pPr marL="342900" lvl="1" indent="-342900">
              <a:buFont typeface="Arial" pitchFamily="34" charset="0"/>
              <a:buChar char="•"/>
            </a:pPr>
            <a:r>
              <a:rPr lang="en-US" sz="4100" dirty="0"/>
              <a:t>If the Fed funds term is dropped from the equation </a:t>
            </a:r>
            <a:r>
              <a:rPr lang="en-US" sz="4100" dirty="0" smtClean="0"/>
              <a:t>R</a:t>
            </a:r>
            <a:r>
              <a:rPr lang="en-US" sz="4100" baseline="30000" dirty="0" smtClean="0"/>
              <a:t>2</a:t>
            </a:r>
            <a:r>
              <a:rPr lang="en-US" sz="4100" dirty="0" smtClean="0"/>
              <a:t> , drops </a:t>
            </a:r>
            <a:r>
              <a:rPr lang="en-US" sz="4100" dirty="0"/>
              <a:t>from </a:t>
            </a:r>
            <a:r>
              <a:rPr lang="en-US" sz="4100" dirty="0" smtClean="0"/>
              <a:t>.68 </a:t>
            </a:r>
            <a:r>
              <a:rPr lang="en-US" sz="4100" dirty="0"/>
              <a:t>to </a:t>
            </a:r>
            <a:r>
              <a:rPr lang="en-US" sz="4100" dirty="0" smtClean="0"/>
              <a:t>.66 </a:t>
            </a:r>
            <a:r>
              <a:rPr lang="en-US" sz="4100" dirty="0"/>
              <a:t>(column1)</a:t>
            </a:r>
          </a:p>
          <a:p>
            <a:endParaRPr lang="en-US" dirty="0"/>
          </a:p>
        </p:txBody>
      </p:sp>
    </p:spTree>
    <p:extLst>
      <p:ext uri="{BB962C8B-B14F-4D97-AF65-F5344CB8AC3E}">
        <p14:creationId xmlns:p14="http://schemas.microsoft.com/office/powerpoint/2010/main" val="2003823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2053"/>
          <p:cNvSpPr>
            <a:spLocks noGrp="1"/>
          </p:cNvSpPr>
          <p:nvPr>
            <p:ph type="title"/>
          </p:nvPr>
        </p:nvSpPr>
        <p:spPr>
          <a:xfrm>
            <a:off x="838200" y="4495800"/>
            <a:ext cx="7467600" cy="1676400"/>
          </a:xfrm>
        </p:spPr>
        <p:txBody>
          <a:bodyPr/>
          <a:lstStyle/>
          <a:p>
            <a:r>
              <a:rPr lang="en-US" dirty="0" smtClean="0"/>
              <a:t>The decline </a:t>
            </a:r>
            <a:r>
              <a:rPr lang="en-US" dirty="0"/>
              <a:t>in employment in the goods production sector during ‘08-’09 recession ≈ equal to that for the service production sector despite much lower share of overall employment. </a:t>
            </a:r>
            <a:br>
              <a:rPr lang="en-US" dirty="0"/>
            </a:br>
            <a:endParaRPr lang="en-US" dirty="0"/>
          </a:p>
        </p:txBody>
      </p:sp>
      <p:sp>
        <p:nvSpPr>
          <p:cNvPr id="2118" name="Text Placeholder 2117"/>
          <p:cNvSpPr>
            <a:spLocks noGrp="1"/>
          </p:cNvSpPr>
          <p:nvPr>
            <p:ph type="body" sz="half" idx="2"/>
          </p:nvPr>
        </p:nvSpPr>
        <p:spPr/>
        <p:txBody>
          <a:bodyPr/>
          <a:lstStyle/>
          <a:p>
            <a:endParaRPr lang="en-US" dirty="0"/>
          </a:p>
        </p:txBody>
      </p:sp>
      <p:graphicFrame>
        <p:nvGraphicFramePr>
          <p:cNvPr id="103" name="Picture Placeholder 102"/>
          <p:cNvGraphicFramePr>
            <a:graphicFrameLocks noGrp="1"/>
          </p:cNvGraphicFramePr>
          <p:nvPr>
            <p:ph type="pic" idx="1"/>
            <p:extLst>
              <p:ext uri="{D42A27DB-BD31-4B8C-83A1-F6EECF244321}">
                <p14:modId xmlns:p14="http://schemas.microsoft.com/office/powerpoint/2010/main" val="2018295216"/>
              </p:ext>
            </p:extLst>
          </p:nvPr>
        </p:nvGraphicFramePr>
        <p:xfrm>
          <a:off x="914400" y="612775"/>
          <a:ext cx="7086600" cy="3654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572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Results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Comparison of restricted with the unrestricted model for Q4 2007 – Q2 2011 shows that unrestricted performs better than one without labor cost considerations.</a:t>
            </a:r>
          </a:p>
          <a:p>
            <a:r>
              <a:rPr lang="en-US" dirty="0" smtClean="0"/>
              <a:t>Results are consistent with Congressional Research Office report by Levine (2013), which suggests that 20 to 50% of the rise in unemployment between 2007 and 2010 was structural – not related to search or cyclical forces.</a:t>
            </a:r>
            <a:endParaRPr lang="en-US" dirty="0"/>
          </a:p>
        </p:txBody>
      </p:sp>
    </p:spTree>
    <p:extLst>
      <p:ext uri="{BB962C8B-B14F-4D97-AF65-F5344CB8AC3E}">
        <p14:creationId xmlns:p14="http://schemas.microsoft.com/office/powerpoint/2010/main" val="307889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 Jobs Change and Predicted Net Jobs Change – Goods Producing</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11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 Jobs Change and Predicted Net Jobs Change – </a:t>
            </a:r>
            <a:r>
              <a:rPr lang="en-US" dirty="0" smtClean="0"/>
              <a:t>Service </a:t>
            </a:r>
            <a:r>
              <a:rPr lang="en-US" dirty="0"/>
              <a:t>Producing</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7744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 Jobs Change and Predicted Net Jobs Change – </a:t>
            </a:r>
            <a:r>
              <a:rPr lang="en-US" dirty="0" smtClean="0"/>
              <a:t>Manufacturing</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930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Money Trap</a:t>
            </a:r>
            <a:endParaRPr lang="en-US" dirty="0"/>
          </a:p>
        </p:txBody>
      </p:sp>
      <p:pic>
        <p:nvPicPr>
          <p:cNvPr id="1026" name="Picture 2" descr="\\elda\economics\finklerm\My Documents\My Pictures\Money Tr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705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05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stable relationship between GDP growth and employment growth depends upon a stable relationship between the cost of labor and the cost of capital.</a:t>
            </a:r>
          </a:p>
          <a:p>
            <a:r>
              <a:rPr lang="en-US" dirty="0" smtClean="0"/>
              <a:t>The most recent business cycle featured significant changes in factor prices.</a:t>
            </a:r>
          </a:p>
          <a:p>
            <a:r>
              <a:rPr lang="en-US" dirty="0" smtClean="0"/>
              <a:t>Aggressive monetary policy along with uncertainty regarding the prospective cost of labor provided reasons to substitute capital (especially equipment and software) for labor.</a:t>
            </a:r>
            <a:endParaRPr lang="en-US" dirty="0"/>
          </a:p>
        </p:txBody>
      </p:sp>
    </p:spTree>
    <p:extLst>
      <p:ext uri="{BB962C8B-B14F-4D97-AF65-F5344CB8AC3E}">
        <p14:creationId xmlns:p14="http://schemas.microsoft.com/office/powerpoint/2010/main" val="410830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Implications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A sustained very low or negative real interest rate:  interest rate  - Expected(inflation)  &lt; 0 -  distorts decision-making</a:t>
            </a:r>
          </a:p>
          <a:p>
            <a:r>
              <a:rPr lang="en-US" dirty="0" smtClean="0"/>
              <a:t>Decisions affected include</a:t>
            </a:r>
          </a:p>
          <a:p>
            <a:pPr lvl="1"/>
            <a:r>
              <a:rPr lang="en-US" dirty="0" smtClean="0"/>
              <a:t>Saving vs. Borrowing</a:t>
            </a:r>
          </a:p>
          <a:p>
            <a:pPr lvl="1"/>
            <a:r>
              <a:rPr lang="en-US" dirty="0" smtClean="0"/>
              <a:t>Portfolio and Pension Management</a:t>
            </a:r>
          </a:p>
          <a:p>
            <a:pPr lvl="1"/>
            <a:r>
              <a:rPr lang="en-US" dirty="0" smtClean="0"/>
              <a:t>Domestic vs. International Capital Flows</a:t>
            </a:r>
          </a:p>
          <a:p>
            <a:pPr lvl="1"/>
            <a:r>
              <a:rPr lang="en-US" dirty="0" smtClean="0"/>
              <a:t>Labor vs. Leisure (including retirement)</a:t>
            </a:r>
          </a:p>
          <a:p>
            <a:pPr lvl="1"/>
            <a:r>
              <a:rPr lang="en-US" dirty="0" smtClean="0"/>
              <a:t>Allocation of Employment Across Sectors</a:t>
            </a:r>
            <a:endParaRPr lang="en-US" dirty="0"/>
          </a:p>
        </p:txBody>
      </p:sp>
    </p:spTree>
    <p:extLst>
      <p:ext uri="{BB962C8B-B14F-4D97-AF65-F5344CB8AC3E}">
        <p14:creationId xmlns:p14="http://schemas.microsoft.com/office/powerpoint/2010/main" val="15479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en-US" dirty="0" smtClean="0"/>
              <a:t>The Federal Reserve’s policy statement (12/12/12) basing monetary policy on rates of unemployment is not the best way to satisfy the maximum employment criterion.</a:t>
            </a:r>
          </a:p>
          <a:p>
            <a:r>
              <a:rPr lang="en-US" dirty="0" smtClean="0"/>
              <a:t>Policies to increase employment should be focused on reducing the relative price of labor and such policies are beyond the options available to the Fed.</a:t>
            </a:r>
          </a:p>
          <a:p>
            <a:r>
              <a:rPr lang="en-US" dirty="0" smtClean="0"/>
              <a:t>Financial repression, especially if real rates of interest are negative for a </a:t>
            </a:r>
            <a:r>
              <a:rPr lang="en-US" smtClean="0"/>
              <a:t>long time, distorts decision-making.</a:t>
            </a:r>
            <a:endParaRPr lang="en-US" dirty="0" smtClean="0"/>
          </a:p>
          <a:p>
            <a:r>
              <a:rPr lang="en-US" dirty="0" smtClean="0"/>
              <a:t>Similar to any system, dependence on one lever of influence is unhealthy.</a:t>
            </a:r>
          </a:p>
          <a:p>
            <a:endParaRPr lang="en-US" dirty="0"/>
          </a:p>
        </p:txBody>
      </p:sp>
    </p:spTree>
    <p:extLst>
      <p:ext uri="{BB962C8B-B14F-4D97-AF65-F5344CB8AC3E}">
        <p14:creationId xmlns:p14="http://schemas.microsoft.com/office/powerpoint/2010/main" val="97016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Now?</a:t>
            </a:r>
            <a:endParaRPr lang="en-US" dirty="0"/>
          </a:p>
        </p:txBody>
      </p:sp>
      <p:pic>
        <p:nvPicPr>
          <p:cNvPr id="2050" name="Picture 2" descr="\\elda\economics\finklerm\My Documents\My Pictures\29bernanke_span-article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486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6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Happy Centennial</a:t>
            </a:r>
            <a:endParaRPr lang="en-US" dirty="0"/>
          </a:p>
        </p:txBody>
      </p:sp>
      <p:sp>
        <p:nvSpPr>
          <p:cNvPr id="5" name="Text Placeholder 4"/>
          <p:cNvSpPr>
            <a:spLocks noGrp="1"/>
          </p:cNvSpPr>
          <p:nvPr>
            <p:ph type="body" idx="1"/>
          </p:nvPr>
        </p:nvSpPr>
        <p:spPr/>
        <p:txBody>
          <a:bodyPr/>
          <a:lstStyle/>
          <a:p>
            <a:endParaRPr 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200" y="2362200"/>
            <a:ext cx="404018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p:txBody>
          <a:bodyPr/>
          <a:lstStyle/>
          <a:p>
            <a:endParaRPr lang="en-US"/>
          </a:p>
        </p:txBody>
      </p:sp>
      <p:pic>
        <p:nvPicPr>
          <p:cNvPr id="102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220922"/>
            <a:ext cx="4041775" cy="385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36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Motivation for the </a:t>
            </a:r>
            <a:r>
              <a:rPr lang="en-US" dirty="0"/>
              <a:t>P</a:t>
            </a:r>
            <a:r>
              <a:rPr lang="en-US" dirty="0" smtClean="0"/>
              <a:t>aper</a:t>
            </a:r>
          </a:p>
          <a:p>
            <a:r>
              <a:rPr lang="en-US" dirty="0" smtClean="0"/>
              <a:t>The Literature and the Dual Mandate</a:t>
            </a:r>
          </a:p>
          <a:p>
            <a:r>
              <a:rPr lang="en-US" dirty="0" smtClean="0"/>
              <a:t>Specification and Data Sources</a:t>
            </a:r>
          </a:p>
          <a:p>
            <a:r>
              <a:rPr lang="en-US" dirty="0" smtClean="0"/>
              <a:t>Results</a:t>
            </a:r>
          </a:p>
          <a:p>
            <a:r>
              <a:rPr lang="en-US" dirty="0" smtClean="0"/>
              <a:t>Discussion of Results</a:t>
            </a:r>
          </a:p>
          <a:p>
            <a:r>
              <a:rPr lang="en-US" dirty="0" smtClean="0"/>
              <a:t>Implications and Conclusions</a:t>
            </a:r>
            <a:endParaRPr lang="en-US" dirty="0"/>
          </a:p>
        </p:txBody>
      </p:sp>
    </p:spTree>
    <p:extLst>
      <p:ext uri="{BB962C8B-B14F-4D97-AF65-F5344CB8AC3E}">
        <p14:creationId xmlns:p14="http://schemas.microsoft.com/office/powerpoint/2010/main" val="239926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lstStyle/>
          <a:p>
            <a:r>
              <a:rPr lang="en-US" dirty="0" smtClean="0"/>
              <a:t>Employment Trends</a:t>
            </a:r>
          </a:p>
          <a:p>
            <a:pPr lvl="1"/>
            <a:r>
              <a:rPr lang="en-US" dirty="0" smtClean="0"/>
              <a:t>Disconnect between Employment Growth and GDP growth</a:t>
            </a:r>
          </a:p>
          <a:p>
            <a:pPr lvl="1"/>
            <a:r>
              <a:rPr lang="en-US" dirty="0" smtClean="0"/>
              <a:t>Relative prices and substitution of capital for labor</a:t>
            </a:r>
          </a:p>
          <a:p>
            <a:pPr lvl="1"/>
            <a:r>
              <a:rPr lang="en-US" dirty="0" smtClean="0"/>
              <a:t>Employment population ratio</a:t>
            </a:r>
          </a:p>
          <a:p>
            <a:r>
              <a:rPr lang="en-US" dirty="0" smtClean="0"/>
              <a:t>Model for Senior Experience Research Projects</a:t>
            </a:r>
          </a:p>
          <a:p>
            <a:endParaRPr lang="en-US" dirty="0" smtClean="0"/>
          </a:p>
        </p:txBody>
      </p:sp>
    </p:spTree>
    <p:extLst>
      <p:ext uri="{BB962C8B-B14F-4D97-AF65-F5344CB8AC3E}">
        <p14:creationId xmlns:p14="http://schemas.microsoft.com/office/powerpoint/2010/main" val="28915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33400" y="381000"/>
            <a:ext cx="7620000" cy="5486399"/>
          </a:xfrm>
          <a:prstGeom prst="rect">
            <a:avLst/>
          </a:prstGeom>
        </p:spPr>
      </p:pic>
    </p:spTree>
    <p:extLst>
      <p:ext uri="{BB962C8B-B14F-4D97-AF65-F5344CB8AC3E}">
        <p14:creationId xmlns:p14="http://schemas.microsoft.com/office/powerpoint/2010/main" val="139578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950" y="258763"/>
            <a:ext cx="5116513" cy="633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64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Population Ratio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47800"/>
            <a:ext cx="7543800" cy="5181600"/>
          </a:xfrm>
        </p:spPr>
      </p:pic>
    </p:spTree>
    <p:extLst>
      <p:ext uri="{BB962C8B-B14F-4D97-AF65-F5344CB8AC3E}">
        <p14:creationId xmlns:p14="http://schemas.microsoft.com/office/powerpoint/2010/main" val="3650522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305</TotalTime>
  <Words>1782</Words>
  <Application>Microsoft Office PowerPoint</Application>
  <PresentationFormat>On-screen Show (4:3)</PresentationFormat>
  <Paragraphs>235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Employment and Monetary Policy: The Role of Relative Price Distortions</vt:lpstr>
      <vt:lpstr>Money:  Setting the Mood</vt:lpstr>
      <vt:lpstr>The Money Trap</vt:lpstr>
      <vt:lpstr>Happy Centennial</vt:lpstr>
      <vt:lpstr>Overview</vt:lpstr>
      <vt:lpstr>Motivations</vt:lpstr>
      <vt:lpstr>PowerPoint Presentation</vt:lpstr>
      <vt:lpstr>PowerPoint Presentation</vt:lpstr>
      <vt:lpstr>Employment/ Population Ratio</vt:lpstr>
      <vt:lpstr>Background and Literature</vt:lpstr>
      <vt:lpstr>Literature (continued)</vt:lpstr>
      <vt:lpstr>Targets for Specification</vt:lpstr>
      <vt:lpstr>Indices of Employment by Sector</vt:lpstr>
      <vt:lpstr>Research Question</vt:lpstr>
      <vt:lpstr>Specification to be Estimated</vt:lpstr>
      <vt:lpstr>Data Sources</vt:lpstr>
      <vt:lpstr>Table 1 Goods Producing Sector</vt:lpstr>
      <vt:lpstr>Goods Producing Sector</vt:lpstr>
      <vt:lpstr>Table 2  Service Producing Sectors</vt:lpstr>
      <vt:lpstr>Service Producing Sector</vt:lpstr>
      <vt:lpstr>Manufacturing</vt:lpstr>
      <vt:lpstr>Unit Labor Cost</vt:lpstr>
      <vt:lpstr>Table 3 Manufacturing Sector</vt:lpstr>
      <vt:lpstr>Manufacturing Sector</vt:lpstr>
      <vt:lpstr>The decline in employment in the goods production sector during ‘08-’09 recession ≈ equal to that for the service production sector despite much lower share of overall employment.  </vt:lpstr>
      <vt:lpstr>Discussion of Results</vt:lpstr>
      <vt:lpstr>Net Jobs Change and Predicted Net Jobs Change – Goods Producing</vt:lpstr>
      <vt:lpstr>Net Jobs Change and Predicted Net Jobs Change – Service Producing</vt:lpstr>
      <vt:lpstr>Net Jobs Change and Predicted Net Jobs Change – Manufacturing</vt:lpstr>
      <vt:lpstr>Implications</vt:lpstr>
      <vt:lpstr>More Implications</vt:lpstr>
      <vt:lpstr>Conclusions</vt:lpstr>
      <vt:lpstr>What Do We Do Now?</vt:lpstr>
    </vt:vector>
  </TitlesOfParts>
  <Company>Lawrence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and Monetary Policy: The Role of Relative Price Distortions</dc:title>
  <dc:creator>Merton D. Finkler</dc:creator>
  <cp:lastModifiedBy>Merton D. Finkler</cp:lastModifiedBy>
  <cp:revision>29</cp:revision>
  <dcterms:created xsi:type="dcterms:W3CDTF">2013-07-22T14:15:53Z</dcterms:created>
  <dcterms:modified xsi:type="dcterms:W3CDTF">2013-10-03T20:44:16Z</dcterms:modified>
</cp:coreProperties>
</file>